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12192000" cy="6858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rbel" panose="020B0503020204020204" pitchFamily="34" charset="0"/>
      <p:regular r:id="rId36"/>
      <p:bold r:id="rId37"/>
      <p:italic r:id="rId38"/>
      <p:boldItalic r:id="rId39"/>
    </p:embeddedFont>
    <p:embeddedFont>
      <p:font typeface="Century" panose="02040604050505020304" pitchFamily="18" charset="0"/>
      <p:regular r:id="rId40"/>
    </p:embeddedFont>
    <p:embeddedFont>
      <p:font typeface="Gabriola" panose="04040605051002020D02" pitchFamily="82" charset="0"/>
      <p:regular r:id="rId41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99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025901" y="1359153"/>
            <a:ext cx="6140196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464A56"/>
                </a:solidFill>
                <a:latin typeface="Century"/>
                <a:cs typeface="Century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0" i="0">
                <a:solidFill>
                  <a:srgbClr val="464A56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464A56"/>
                </a:solidFill>
                <a:latin typeface="Century"/>
                <a:cs typeface="Century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464A56"/>
                </a:solidFill>
                <a:latin typeface="Century"/>
                <a:cs typeface="Century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DFBF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24984" y="432816"/>
            <a:ext cx="3459183" cy="6123432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2934462" y="2177033"/>
            <a:ext cx="8770620" cy="0"/>
          </a:xfrm>
          <a:custGeom>
            <a:avLst/>
            <a:gdLst/>
            <a:ahLst/>
            <a:cxnLst/>
            <a:rect l="l" t="t" r="r" b="b"/>
            <a:pathLst>
              <a:path w="8770620">
                <a:moveTo>
                  <a:pt x="0" y="0"/>
                </a:moveTo>
                <a:lnTo>
                  <a:pt x="8770619" y="0"/>
                </a:lnTo>
              </a:path>
            </a:pathLst>
          </a:custGeom>
          <a:ln w="38100">
            <a:solidFill>
              <a:srgbClr val="79A8A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09825" y="585927"/>
            <a:ext cx="8372348" cy="13601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464A56"/>
                </a:solidFill>
                <a:latin typeface="Century"/>
                <a:cs typeface="Century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2050" y="2450718"/>
            <a:ext cx="10867898" cy="343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rgbClr val="464A56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B28359_01/server.111/b28318/datatype.htm#i22294" TargetMode="External"/><Relationship Id="rId2" Type="http://schemas.openxmlformats.org/officeDocument/2006/relationships/hyperlink" Target="https://docs.oracle.com/cd/B28359_01/server.111/b28318/datatype.htm#i22289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B28359_01/server.111/b28318/datatype.htm#CDEJECIH" TargetMode="External"/><Relationship Id="rId2" Type="http://schemas.openxmlformats.org/officeDocument/2006/relationships/hyperlink" Target="https://docs.oracle.com/cd/B28359_01/server.111/b28318/datatype.htm#CDEEEHFJ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B28359_01/server.111/b28318/datatype.htm#i16209" TargetMode="External"/><Relationship Id="rId2" Type="http://schemas.openxmlformats.org/officeDocument/2006/relationships/hyperlink" Target="https://docs.oracle.com/cd/B28359_01/server.111/b28318/datatype.htm#i325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oracle.com/cd/B28359_01/server.111/b28318/datatype.htm#i3237" TargetMode="External"/><Relationship Id="rId4" Type="http://schemas.openxmlformats.org/officeDocument/2006/relationships/hyperlink" Target="https://docs.oracle.com/cd/B28359_01/server.111/b28318/datatype.htm#i1847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000492" y="998981"/>
            <a:ext cx="2357120" cy="12757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5200"/>
              </a:lnSpc>
              <a:spcBef>
                <a:spcPts val="95"/>
              </a:spcBef>
            </a:pPr>
            <a:r>
              <a:rPr sz="3900" b="0" dirty="0">
                <a:solidFill>
                  <a:srgbClr val="FDFBF7"/>
                </a:solidFill>
                <a:latin typeface="Century"/>
                <a:cs typeface="Century"/>
              </a:rPr>
              <a:t>Oracle </a:t>
            </a:r>
            <a:r>
              <a:rPr sz="3900" b="0" spc="-25" dirty="0">
                <a:solidFill>
                  <a:srgbClr val="FDFBF7"/>
                </a:solidFill>
                <a:latin typeface="Century"/>
                <a:cs typeface="Century"/>
              </a:rPr>
              <a:t>for </a:t>
            </a:r>
            <a:r>
              <a:rPr sz="3900" b="0" spc="-10" dirty="0">
                <a:solidFill>
                  <a:srgbClr val="FDFBF7"/>
                </a:solidFill>
                <a:latin typeface="Century"/>
                <a:cs typeface="Century"/>
              </a:rPr>
              <a:t>Beginners</a:t>
            </a:r>
            <a:endParaRPr sz="3900">
              <a:latin typeface="Century"/>
              <a:cs typeface="Century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00492" y="5021656"/>
            <a:ext cx="119189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spc="-60" dirty="0" smtClean="0">
                <a:solidFill>
                  <a:srgbClr val="FDFBF7"/>
                </a:solidFill>
                <a:latin typeface="Calibri"/>
                <a:cs typeface="Calibri"/>
              </a:rPr>
              <a:t>BY</a:t>
            </a:r>
            <a:endParaRPr sz="20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1745614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0" dirty="0">
                <a:latin typeface="Century"/>
                <a:cs typeface="Century"/>
              </a:rPr>
              <a:t>Contd.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777464"/>
            <a:ext cx="8513445" cy="3190240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NCHAR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NCHAR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2000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hold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2000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characters.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actual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subject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limit 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2000.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two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size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constraints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satisfied</a:t>
            </a:r>
            <a:r>
              <a:rPr sz="2000" spc="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simultaneously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run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time.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NVARCHAR2</a:t>
            </a:r>
            <a:endParaRPr sz="2000">
              <a:latin typeface="Calibri"/>
              <a:cs typeface="Calibri"/>
            </a:endParaRPr>
          </a:p>
          <a:p>
            <a:pPr marL="332740" marR="34925" indent="-320040" algn="just">
              <a:lnSpc>
                <a:spcPct val="111100"/>
              </a:lnSpc>
              <a:spcBef>
                <a:spcPts val="900"/>
              </a:spcBef>
              <a:buFont typeface="Corbel"/>
              <a:buChar char="–"/>
              <a:tabLst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NVARCHAR2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4000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bytes.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hold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to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4000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characters.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actual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subject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limit 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4000.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two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size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constraints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satisfied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simultaneously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run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time.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6811009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LOB</a:t>
            </a:r>
            <a:r>
              <a:rPr spc="-50" dirty="0"/>
              <a:t> </a:t>
            </a:r>
            <a:r>
              <a:rPr dirty="0"/>
              <a:t>Character</a:t>
            </a:r>
            <a:r>
              <a:rPr spc="-40" dirty="0"/>
              <a:t> </a:t>
            </a: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49195"/>
            <a:ext cx="8583930" cy="337629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32740" marR="5080" indent="-320040">
              <a:lnSpc>
                <a:spcPct val="101000"/>
              </a:lnSpc>
              <a:spcBef>
                <a:spcPts val="8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CLOB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NCLOB.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They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to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8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terabytes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(CLOB)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national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(NCLOB).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464A56"/>
              </a:buClr>
              <a:buFont typeface="Corbel"/>
              <a:buChar char="–"/>
            </a:pPr>
            <a:endParaRPr sz="14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Note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:</a:t>
            </a:r>
            <a:endParaRPr sz="2000">
              <a:latin typeface="Calibri"/>
              <a:cs typeface="Calibri"/>
            </a:endParaRPr>
          </a:p>
          <a:p>
            <a:pPr marL="652780" marR="240665" lvl="1" indent="-320675">
              <a:lnSpc>
                <a:spcPct val="101099"/>
              </a:lnSpc>
              <a:spcBef>
                <a:spcPts val="910"/>
              </a:spcBef>
              <a:buFont typeface="Corbel"/>
              <a:buChar char="–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Do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tables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columns.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Use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(CLOB,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NCLOB)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instead.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8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supported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backward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compatibility.</a:t>
            </a:r>
            <a:endParaRPr sz="1800">
              <a:latin typeface="Calibri"/>
              <a:cs typeface="Calibri"/>
            </a:endParaRPr>
          </a:p>
          <a:p>
            <a:pPr marL="652780" marR="257810" lvl="1" indent="-320675">
              <a:lnSpc>
                <a:spcPct val="101000"/>
              </a:lnSpc>
              <a:spcBef>
                <a:spcPts val="905"/>
              </a:spcBef>
              <a:buFont typeface="Corbel"/>
              <a:buChar char="–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also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recommends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convert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existing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columns.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subject</a:t>
            </a:r>
            <a:r>
              <a:rPr sz="18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far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fewer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restrictions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than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columns.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Further,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LOB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functionality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enhanced in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every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release,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whereas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functionality</a:t>
            </a:r>
            <a:r>
              <a:rPr sz="18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has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been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static</a:t>
            </a:r>
            <a:r>
              <a:rPr sz="18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8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several</a:t>
            </a:r>
            <a:r>
              <a:rPr sz="18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releases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427799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LONG</a:t>
            </a:r>
            <a:r>
              <a:rPr spc="-10" dirty="0"/>
              <a:t> 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565515" cy="21704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25400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defined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variable-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containing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2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gigabytes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information.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text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be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appropriately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converted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when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moving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among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different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systems.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used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dictionary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text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view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definitions.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use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SELECT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lists, SET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clauses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UPDATE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statements,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VALUES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clauses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INSERT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statements.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831215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Overview</a:t>
            </a:r>
            <a:r>
              <a:rPr spc="-5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Numeric</a:t>
            </a:r>
            <a:r>
              <a:rPr spc="-30" dirty="0"/>
              <a:t> </a:t>
            </a: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538845" cy="2399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numeric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positive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negative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fixed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floating-point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numbers,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zero,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infinity,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undefined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result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operation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(that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is,</a:t>
            </a:r>
            <a:r>
              <a:rPr sz="2000" spc="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"not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number"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NAN).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This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section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includes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following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topics: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NUMBER</a:t>
            </a:r>
            <a:r>
              <a:rPr sz="2000" u="sng" spc="-2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Datatype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0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Floating-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Point</a:t>
            </a:r>
            <a:r>
              <a:rPr sz="2000" u="sng" spc="-3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Numbers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522859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NUMBER</a:t>
            </a:r>
            <a:r>
              <a:rPr spc="-40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198484" cy="3125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4064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fixed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floating-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point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numbers.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of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virtually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magnitude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guaranteed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portable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among different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systems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operating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Database,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38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digits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precision.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numeric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columns,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specify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as:</a:t>
            </a:r>
            <a:endParaRPr sz="20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1160"/>
              </a:spcBef>
              <a:buFont typeface="Corbel"/>
              <a:buChar char="–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column_name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endParaRPr sz="18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8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Optionally,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also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specify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precision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(total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digits)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scale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(number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digits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right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decimal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point):</a:t>
            </a:r>
            <a:endParaRPr sz="20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1175"/>
              </a:spcBef>
              <a:buFont typeface="Corbel"/>
              <a:buChar char="–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column_name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(precision,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scale)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632460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Floating-Point</a:t>
            </a:r>
            <a:r>
              <a:rPr spc="-55" dirty="0"/>
              <a:t> </a:t>
            </a:r>
            <a:r>
              <a:rPr spc="-10" dirty="0"/>
              <a:t>Numbers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383905" cy="2060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provides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two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numeric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exclusively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floating-point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numbers: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BINARY_FLOAT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BINARY_DOUBLE.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This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section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includes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following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topics: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70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spc="-2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BINARY_FLOAT</a:t>
            </a:r>
            <a:r>
              <a:rPr sz="2000" u="sng" spc="-4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Datatype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0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BINARY_DOUBLE</a:t>
            </a:r>
            <a:r>
              <a:rPr sz="2000" u="sng" spc="-8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Datatype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159004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0" dirty="0">
                <a:latin typeface="Century"/>
                <a:cs typeface="Century"/>
              </a:rPr>
              <a:t>Contd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777464"/>
            <a:ext cx="8596630" cy="2966085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b="1" spc="-25" dirty="0">
                <a:solidFill>
                  <a:srgbClr val="464A56"/>
                </a:solidFill>
                <a:latin typeface="Calibri"/>
                <a:cs typeface="Calibri"/>
              </a:rPr>
              <a:t>BINARY_FLOAT</a:t>
            </a:r>
            <a:r>
              <a:rPr sz="2000" b="1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1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BINARY_FLOAT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32-bit,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single-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precision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floating-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point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datatype.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Each BINARY_FLOAT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requires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5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bytes,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including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byte.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464A56"/>
              </a:buClr>
              <a:buFont typeface="Corbel"/>
              <a:buChar char="–"/>
            </a:pPr>
            <a:endParaRPr sz="18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BINARY_DOUBLE</a:t>
            </a:r>
            <a:r>
              <a:rPr sz="2000" b="1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BINARY_DOUBLE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64-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bit,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double-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precision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floating-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point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number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datatype.</a:t>
            </a:r>
            <a:endParaRPr sz="2000">
              <a:latin typeface="Calibri"/>
              <a:cs typeface="Calibri"/>
            </a:endParaRPr>
          </a:p>
          <a:p>
            <a:pPr marL="332740">
              <a:lnSpc>
                <a:spcPct val="100000"/>
              </a:lnSpc>
              <a:spcBef>
                <a:spcPts val="270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Each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BINARY_DOUBLE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requires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9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bytes,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including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byte.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7392034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Overview</a:t>
            </a:r>
            <a:r>
              <a:rPr spc="-120" dirty="0"/>
              <a:t> </a:t>
            </a:r>
            <a:r>
              <a:rPr dirty="0"/>
              <a:t>of</a:t>
            </a:r>
            <a:r>
              <a:rPr spc="-110" dirty="0"/>
              <a:t> </a:t>
            </a:r>
            <a:r>
              <a:rPr dirty="0"/>
              <a:t>DATE</a:t>
            </a:r>
            <a:r>
              <a:rPr spc="-105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470900" cy="30759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DATE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point-in-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time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(dates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times) in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table.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DATE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year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(including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century),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month,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day,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hours,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minutes,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seconds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(after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midnight).</a:t>
            </a:r>
            <a:endParaRPr sz="2000">
              <a:latin typeface="Calibri"/>
              <a:cs typeface="Calibri"/>
            </a:endParaRPr>
          </a:p>
          <a:p>
            <a:pPr marL="332740" marR="80645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input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output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dates,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standard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format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DD-MON-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YY,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follows:'13-NOV-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92'</a:t>
            </a:r>
            <a:endParaRPr sz="2000">
              <a:latin typeface="Calibri"/>
              <a:cs typeface="Calibri"/>
            </a:endParaRPr>
          </a:p>
          <a:p>
            <a:pPr marL="332740" marR="39116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change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this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default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format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instance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parameter NLS_DATE_FORMAT.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TO_DATE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('November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13,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1992',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'MONTH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DD,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YYYY')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299783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Time</a:t>
            </a:r>
            <a:r>
              <a:rPr spc="-155" dirty="0"/>
              <a:t> </a:t>
            </a:r>
            <a:r>
              <a:rPr spc="-10" dirty="0"/>
              <a:t>Zones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2933319" y="2534411"/>
          <a:ext cx="8771255" cy="2374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16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6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985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12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Datatype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5" marB="0"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</a:t>
                      </a:r>
                      <a:r>
                        <a:rPr sz="1800" b="1" spc="-3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Zone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5" marB="0"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967105">
                        <a:lnSpc>
                          <a:spcPct val="100000"/>
                        </a:lnSpc>
                        <a:spcBef>
                          <a:spcPts val="24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Fractional</a:t>
                      </a:r>
                      <a:r>
                        <a:rPr sz="1800" b="1" spc="-5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Seconds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5" marB="0"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44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DATE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4" marB="0">
                    <a:lnT w="28575">
                      <a:solidFill>
                        <a:srgbClr val="FFFFFF"/>
                      </a:solidFill>
                      <a:prstDash val="solid"/>
                    </a:lnT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4" marB="0">
                    <a:lnT w="28575">
                      <a:solidFill>
                        <a:srgbClr val="FFFFFF"/>
                      </a:solidFill>
                      <a:prstDash val="solid"/>
                    </a:lnT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967105">
                        <a:lnSpc>
                          <a:spcPct val="100000"/>
                        </a:lnSpc>
                        <a:spcBef>
                          <a:spcPts val="244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31114" marB="0">
                    <a:lnT w="28575">
                      <a:solidFill>
                        <a:srgbClr val="FFFFFF"/>
                      </a:solidFill>
                      <a:prstDash val="solid"/>
                    </a:lnT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800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TIMESTAMP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143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143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967105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Yes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1430" marB="0"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TIMESTAMP</a:t>
                      </a:r>
                      <a:r>
                        <a:rPr sz="1800" spc="-5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WITH</a:t>
                      </a:r>
                      <a:r>
                        <a:rPr sz="1800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143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ts val="1250"/>
                        </a:lnSpc>
                        <a:spcBef>
                          <a:spcPts val="1170"/>
                        </a:spcBef>
                      </a:pPr>
                      <a:r>
                        <a:rPr sz="1800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Explicit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4859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967105">
                        <a:lnSpc>
                          <a:spcPts val="1250"/>
                        </a:lnSpc>
                        <a:spcBef>
                          <a:spcPts val="1170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Yes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48590" marB="0"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91440">
                        <a:lnSpc>
                          <a:spcPts val="1889"/>
                        </a:lnSpc>
                      </a:pP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ZONE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40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0"/>
                        </a:spcBef>
                      </a:pP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TIMESTAMP</a:t>
                      </a:r>
                      <a:r>
                        <a:rPr sz="1800" spc="-3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WITH</a:t>
                      </a:r>
                      <a:r>
                        <a:rPr sz="1800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800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LOCAL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143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299085">
                        <a:lnSpc>
                          <a:spcPts val="1250"/>
                        </a:lnSpc>
                        <a:spcBef>
                          <a:spcPts val="1170"/>
                        </a:spcBef>
                      </a:pPr>
                      <a:r>
                        <a:rPr sz="1800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Relative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4859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 marL="967105">
                        <a:lnSpc>
                          <a:spcPts val="1250"/>
                        </a:lnSpc>
                        <a:spcBef>
                          <a:spcPts val="1170"/>
                        </a:spcBef>
                      </a:pPr>
                      <a:r>
                        <a:rPr sz="1800" spc="-2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Yes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148590" marB="0"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9720">
                <a:tc>
                  <a:txBody>
                    <a:bodyPr/>
                    <a:lstStyle/>
                    <a:p>
                      <a:pPr marL="91440">
                        <a:lnSpc>
                          <a:spcPts val="1889"/>
                        </a:lnSpc>
                      </a:pPr>
                      <a:r>
                        <a:rPr sz="18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TIME</a:t>
                      </a:r>
                      <a:r>
                        <a:rPr sz="1800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ZONE</a:t>
                      </a:r>
                      <a:endParaRPr sz="18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B1AC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727646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Overview</a:t>
            </a:r>
            <a:r>
              <a:rPr spc="-4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LOB</a:t>
            </a:r>
            <a:r>
              <a:rPr spc="-10" dirty="0"/>
              <a:t> 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7002"/>
            <a:ext cx="8599805" cy="3291204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332740" marR="168910" indent="-320040">
              <a:lnSpc>
                <a:spcPts val="1750"/>
              </a:lnSpc>
              <a:spcBef>
                <a:spcPts val="29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6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6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BLOB,</a:t>
            </a:r>
            <a:r>
              <a:rPr sz="16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CLOB,</a:t>
            </a:r>
            <a:r>
              <a:rPr sz="16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NCLOB,</a:t>
            </a:r>
            <a:r>
              <a:rPr sz="16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BFILE</a:t>
            </a:r>
            <a:r>
              <a:rPr sz="16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enable</a:t>
            </a:r>
            <a:r>
              <a:rPr sz="16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6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6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manipulate</a:t>
            </a:r>
            <a:r>
              <a:rPr sz="16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large</a:t>
            </a:r>
            <a:r>
              <a:rPr sz="16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blocks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6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unstructured</a:t>
            </a:r>
            <a:r>
              <a:rPr sz="16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16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(such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text,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graphic</a:t>
            </a:r>
            <a:r>
              <a:rPr sz="16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images,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video</a:t>
            </a:r>
            <a:r>
              <a:rPr sz="16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clips,</a:t>
            </a:r>
            <a:r>
              <a:rPr sz="16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6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sound</a:t>
            </a:r>
            <a:r>
              <a:rPr sz="16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waveforms)</a:t>
            </a:r>
            <a:r>
              <a:rPr sz="16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binary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6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format.</a:t>
            </a:r>
            <a:endParaRPr sz="16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69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6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6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differ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from</a:t>
            </a:r>
            <a:r>
              <a:rPr sz="16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6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6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RAW</a:t>
            </a:r>
            <a:r>
              <a:rPr sz="16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6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6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several</a:t>
            </a:r>
            <a:r>
              <a:rPr sz="16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ways.</a:t>
            </a:r>
            <a:r>
              <a:rPr sz="16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6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600" spc="-10" dirty="0">
                <a:solidFill>
                  <a:srgbClr val="464A56"/>
                </a:solidFill>
                <a:latin typeface="Calibri"/>
                <a:cs typeface="Calibri"/>
              </a:rPr>
              <a:t>example:</a:t>
            </a:r>
            <a:endParaRPr sz="16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76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contain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multiple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one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column.</a:t>
            </a:r>
            <a:endParaRPr sz="1400">
              <a:latin typeface="Calibri"/>
              <a:cs typeface="Calibri"/>
            </a:endParaRPr>
          </a:p>
          <a:p>
            <a:pPr marL="652780" marR="5080" lvl="1" indent="-320675">
              <a:lnSpc>
                <a:spcPts val="1540"/>
              </a:lnSpc>
              <a:spcBef>
                <a:spcPts val="915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containing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one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more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partitioned,</a:t>
            </a:r>
            <a:r>
              <a:rPr sz="14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containing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cannot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 partitioned.</a:t>
            </a:r>
            <a:endParaRPr sz="1400">
              <a:latin typeface="Calibri"/>
              <a:cs typeface="Calibri"/>
            </a:endParaRPr>
          </a:p>
          <a:p>
            <a:pPr marL="652780" marR="297180" lvl="1" indent="-320675">
              <a:lnSpc>
                <a:spcPts val="1540"/>
              </a:lnSpc>
              <a:spcBef>
                <a:spcPts val="88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size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128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terabytes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depending</a:t>
            </a:r>
            <a:r>
              <a:rPr sz="1400" spc="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block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size,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4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size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a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2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gigabytes.</a:t>
            </a:r>
            <a:endParaRPr sz="14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715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LOBs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support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random</a:t>
            </a:r>
            <a:r>
              <a:rPr sz="14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access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data,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LONGs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support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sequential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 access.</a:t>
            </a:r>
            <a:endParaRPr sz="14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74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(except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NCLOB)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14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attributes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4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user-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defined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object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type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4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cannot.</a:t>
            </a:r>
            <a:endParaRPr sz="14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76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Tables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4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14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replicated,</a:t>
            </a:r>
            <a:r>
              <a:rPr sz="14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tables</a:t>
            </a:r>
            <a:r>
              <a:rPr sz="14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4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LONG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4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464A56"/>
                </a:solidFill>
                <a:latin typeface="Calibri"/>
                <a:cs typeface="Calibri"/>
              </a:rPr>
              <a:t>cannot.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38906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What</a:t>
            </a:r>
            <a:r>
              <a:rPr spc="-35" dirty="0"/>
              <a:t> </a:t>
            </a:r>
            <a:r>
              <a:rPr dirty="0"/>
              <a:t>is</a:t>
            </a:r>
            <a:r>
              <a:rPr spc="10" dirty="0"/>
              <a:t> </a:t>
            </a:r>
            <a:r>
              <a:rPr spc="-10" dirty="0"/>
              <a:t>Oracle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536305" cy="21704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332740" indent="-320040" algn="just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relational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management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system.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known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as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database,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DB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simply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Oracle.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produced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marketed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by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Corporation.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first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designed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enterprise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grid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computing.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enterprise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grid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computing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provides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most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flexible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cost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effective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way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manage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information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applications.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159004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0" dirty="0">
                <a:latin typeface="Century"/>
                <a:cs typeface="Century"/>
              </a:rPr>
              <a:t>Contd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2682875" marR="5080" indent="-320040">
              <a:lnSpc>
                <a:spcPct val="101099"/>
              </a:lnSpc>
              <a:spcBef>
                <a:spcPts val="70"/>
              </a:spcBef>
              <a:buFont typeface="Corbel"/>
              <a:buChar char="–"/>
              <a:tabLst>
                <a:tab pos="2682875" algn="l"/>
                <a:tab pos="2683510" algn="l"/>
              </a:tabLst>
            </a:pPr>
            <a:r>
              <a:rPr dirty="0"/>
              <a:t>SQL</a:t>
            </a:r>
            <a:r>
              <a:rPr spc="-60" dirty="0"/>
              <a:t> </a:t>
            </a:r>
            <a:r>
              <a:rPr spc="-10" dirty="0"/>
              <a:t>statements</a:t>
            </a:r>
            <a:r>
              <a:rPr spc="-50" dirty="0"/>
              <a:t> </a:t>
            </a:r>
            <a:r>
              <a:rPr dirty="0"/>
              <a:t>define</a:t>
            </a:r>
            <a:r>
              <a:rPr spc="-35" dirty="0"/>
              <a:t> </a:t>
            </a:r>
            <a:r>
              <a:rPr dirty="0"/>
              <a:t>LOB</a:t>
            </a:r>
            <a:r>
              <a:rPr spc="-55" dirty="0"/>
              <a:t> </a:t>
            </a:r>
            <a:r>
              <a:rPr dirty="0"/>
              <a:t>columns</a:t>
            </a:r>
            <a:r>
              <a:rPr spc="-45" dirty="0"/>
              <a:t> </a:t>
            </a:r>
            <a:r>
              <a:rPr dirty="0"/>
              <a:t>in</a:t>
            </a:r>
            <a:r>
              <a:rPr spc="-45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dirty="0"/>
              <a:t>table</a:t>
            </a:r>
            <a:r>
              <a:rPr spc="-30" dirty="0"/>
              <a:t> </a:t>
            </a:r>
            <a:r>
              <a:rPr dirty="0"/>
              <a:t>and</a:t>
            </a:r>
            <a:r>
              <a:rPr spc="-50" dirty="0"/>
              <a:t> </a:t>
            </a:r>
            <a:r>
              <a:rPr dirty="0"/>
              <a:t>LOB</a:t>
            </a:r>
            <a:r>
              <a:rPr spc="-35" dirty="0"/>
              <a:t> </a:t>
            </a:r>
            <a:r>
              <a:rPr spc="-10" dirty="0"/>
              <a:t>attributes</a:t>
            </a:r>
            <a:r>
              <a:rPr spc="-45" dirty="0"/>
              <a:t> </a:t>
            </a:r>
            <a:r>
              <a:rPr dirty="0"/>
              <a:t>in</a:t>
            </a:r>
            <a:r>
              <a:rPr spc="-50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spc="-10" dirty="0"/>
              <a:t>user-defined </a:t>
            </a:r>
            <a:r>
              <a:rPr dirty="0"/>
              <a:t>object</a:t>
            </a:r>
            <a:r>
              <a:rPr spc="-65" dirty="0"/>
              <a:t> </a:t>
            </a:r>
            <a:r>
              <a:rPr dirty="0"/>
              <a:t>type.</a:t>
            </a:r>
            <a:r>
              <a:rPr spc="-60" dirty="0"/>
              <a:t> </a:t>
            </a:r>
            <a:r>
              <a:rPr dirty="0"/>
              <a:t>When</a:t>
            </a:r>
            <a:r>
              <a:rPr spc="-60" dirty="0"/>
              <a:t> </a:t>
            </a:r>
            <a:r>
              <a:rPr dirty="0"/>
              <a:t>defining</a:t>
            </a:r>
            <a:r>
              <a:rPr spc="-40" dirty="0"/>
              <a:t> </a:t>
            </a:r>
            <a:r>
              <a:rPr dirty="0"/>
              <a:t>LOBs</a:t>
            </a:r>
            <a:r>
              <a:rPr spc="-55" dirty="0"/>
              <a:t> </a:t>
            </a:r>
            <a:r>
              <a:rPr dirty="0"/>
              <a:t>in</a:t>
            </a:r>
            <a:r>
              <a:rPr spc="-60" dirty="0"/>
              <a:t> </a:t>
            </a:r>
            <a:r>
              <a:rPr dirty="0"/>
              <a:t>a</a:t>
            </a:r>
            <a:r>
              <a:rPr spc="-60" dirty="0"/>
              <a:t> </a:t>
            </a:r>
            <a:r>
              <a:rPr dirty="0"/>
              <a:t>table,</a:t>
            </a:r>
            <a:r>
              <a:rPr spc="-35" dirty="0"/>
              <a:t> </a:t>
            </a:r>
            <a:r>
              <a:rPr dirty="0"/>
              <a:t>you</a:t>
            </a:r>
            <a:r>
              <a:rPr spc="-60" dirty="0"/>
              <a:t> </a:t>
            </a:r>
            <a:r>
              <a:rPr dirty="0"/>
              <a:t>can</a:t>
            </a:r>
            <a:r>
              <a:rPr spc="-60" dirty="0"/>
              <a:t> </a:t>
            </a:r>
            <a:r>
              <a:rPr dirty="0"/>
              <a:t>explicitly</a:t>
            </a:r>
            <a:r>
              <a:rPr spc="-35" dirty="0"/>
              <a:t> </a:t>
            </a:r>
            <a:r>
              <a:rPr dirty="0"/>
              <a:t>specify</a:t>
            </a:r>
            <a:r>
              <a:rPr spc="-55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spc="-10" dirty="0"/>
              <a:t>tablespace </a:t>
            </a:r>
            <a:r>
              <a:rPr dirty="0"/>
              <a:t>and</a:t>
            </a:r>
            <a:r>
              <a:rPr spc="-60" dirty="0"/>
              <a:t> </a:t>
            </a:r>
            <a:r>
              <a:rPr spc="-10" dirty="0"/>
              <a:t>storage</a:t>
            </a:r>
            <a:r>
              <a:rPr spc="-40" dirty="0"/>
              <a:t> </a:t>
            </a:r>
            <a:r>
              <a:rPr spc="-10" dirty="0"/>
              <a:t>characteristics</a:t>
            </a:r>
            <a:r>
              <a:rPr spc="-60" dirty="0"/>
              <a:t> </a:t>
            </a:r>
            <a:r>
              <a:rPr dirty="0"/>
              <a:t>for</a:t>
            </a:r>
            <a:r>
              <a:rPr spc="-75" dirty="0"/>
              <a:t> </a:t>
            </a:r>
            <a:r>
              <a:rPr dirty="0"/>
              <a:t>each</a:t>
            </a:r>
            <a:r>
              <a:rPr spc="-55" dirty="0"/>
              <a:t> </a:t>
            </a:r>
            <a:r>
              <a:rPr spc="-20" dirty="0"/>
              <a:t>LOB.</a:t>
            </a:r>
          </a:p>
          <a:p>
            <a:pPr marL="2682875" marR="8255" indent="-320040">
              <a:lnSpc>
                <a:spcPct val="101099"/>
              </a:lnSpc>
              <a:spcBef>
                <a:spcPts val="900"/>
              </a:spcBef>
              <a:buFont typeface="Corbel"/>
              <a:buChar char="–"/>
              <a:tabLst>
                <a:tab pos="2682875" algn="l"/>
                <a:tab pos="2683510" algn="l"/>
              </a:tabLst>
            </a:pPr>
            <a:r>
              <a:rPr dirty="0"/>
              <a:t>LOB</a:t>
            </a:r>
            <a:r>
              <a:rPr spc="-45" dirty="0"/>
              <a:t> </a:t>
            </a:r>
            <a:r>
              <a:rPr spc="-10" dirty="0"/>
              <a:t>datatypes</a:t>
            </a:r>
            <a:r>
              <a:rPr spc="-50" dirty="0"/>
              <a:t> </a:t>
            </a:r>
            <a:r>
              <a:rPr dirty="0"/>
              <a:t>can</a:t>
            </a:r>
            <a:r>
              <a:rPr spc="-50" dirty="0"/>
              <a:t> </a:t>
            </a:r>
            <a:r>
              <a:rPr dirty="0"/>
              <a:t>be</a:t>
            </a:r>
            <a:r>
              <a:rPr spc="-50" dirty="0"/>
              <a:t> </a:t>
            </a:r>
            <a:r>
              <a:rPr spc="-10" dirty="0"/>
              <a:t>stored</a:t>
            </a:r>
            <a:r>
              <a:rPr spc="-35" dirty="0"/>
              <a:t> </a:t>
            </a:r>
            <a:r>
              <a:rPr dirty="0"/>
              <a:t>inline</a:t>
            </a:r>
            <a:r>
              <a:rPr spc="-30" dirty="0"/>
              <a:t> </a:t>
            </a:r>
            <a:r>
              <a:rPr dirty="0"/>
              <a:t>(within</a:t>
            </a:r>
            <a:r>
              <a:rPr spc="-40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dirty="0"/>
              <a:t>table),</a:t>
            </a:r>
            <a:r>
              <a:rPr spc="-40" dirty="0"/>
              <a:t> </a:t>
            </a:r>
            <a:r>
              <a:rPr spc="-20" dirty="0"/>
              <a:t>out-</a:t>
            </a:r>
            <a:r>
              <a:rPr spc="-25" dirty="0"/>
              <a:t>of-</a:t>
            </a:r>
            <a:r>
              <a:rPr dirty="0"/>
              <a:t>line</a:t>
            </a:r>
            <a:r>
              <a:rPr spc="-10" dirty="0"/>
              <a:t> </a:t>
            </a:r>
            <a:r>
              <a:rPr dirty="0"/>
              <a:t>(within</a:t>
            </a:r>
            <a:r>
              <a:rPr spc="-40" dirty="0"/>
              <a:t> </a:t>
            </a:r>
            <a:r>
              <a:rPr dirty="0"/>
              <a:t>a</a:t>
            </a:r>
            <a:r>
              <a:rPr spc="-35" dirty="0"/>
              <a:t> </a:t>
            </a:r>
            <a:r>
              <a:rPr spc="-10" dirty="0"/>
              <a:t>tablespace, </a:t>
            </a:r>
            <a:r>
              <a:rPr dirty="0"/>
              <a:t>using</a:t>
            </a:r>
            <a:r>
              <a:rPr spc="-40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dirty="0"/>
              <a:t>LOB</a:t>
            </a:r>
            <a:r>
              <a:rPr spc="-30" dirty="0"/>
              <a:t> </a:t>
            </a:r>
            <a:r>
              <a:rPr spc="-10" dirty="0"/>
              <a:t>locator),</a:t>
            </a:r>
            <a:r>
              <a:rPr spc="-45" dirty="0"/>
              <a:t> </a:t>
            </a:r>
            <a:r>
              <a:rPr dirty="0"/>
              <a:t>or</a:t>
            </a:r>
            <a:r>
              <a:rPr spc="-60" dirty="0"/>
              <a:t> </a:t>
            </a:r>
            <a:r>
              <a:rPr dirty="0"/>
              <a:t>in</a:t>
            </a:r>
            <a:r>
              <a:rPr spc="-35" dirty="0"/>
              <a:t> </a:t>
            </a:r>
            <a:r>
              <a:rPr dirty="0"/>
              <a:t>an</a:t>
            </a:r>
            <a:r>
              <a:rPr spc="-45" dirty="0"/>
              <a:t> </a:t>
            </a:r>
            <a:r>
              <a:rPr dirty="0"/>
              <a:t>external</a:t>
            </a:r>
            <a:r>
              <a:rPr spc="-25" dirty="0"/>
              <a:t> </a:t>
            </a:r>
            <a:r>
              <a:rPr dirty="0"/>
              <a:t>file</a:t>
            </a:r>
            <a:r>
              <a:rPr spc="-35" dirty="0"/>
              <a:t> </a:t>
            </a:r>
            <a:r>
              <a:rPr dirty="0"/>
              <a:t>(BFILE</a:t>
            </a:r>
            <a:r>
              <a:rPr spc="-25" dirty="0"/>
              <a:t> </a:t>
            </a:r>
            <a:r>
              <a:rPr spc="-10" dirty="0"/>
              <a:t>datatypes).</a:t>
            </a:r>
            <a:r>
              <a:rPr spc="-45" dirty="0"/>
              <a:t> </a:t>
            </a:r>
            <a:r>
              <a:rPr dirty="0"/>
              <a:t>With</a:t>
            </a:r>
            <a:r>
              <a:rPr spc="-60" dirty="0"/>
              <a:t> </a:t>
            </a:r>
            <a:r>
              <a:rPr spc="-10" dirty="0"/>
              <a:t>compatibility</a:t>
            </a:r>
            <a:r>
              <a:rPr spc="-20" dirty="0"/>
              <a:t> </a:t>
            </a:r>
            <a:r>
              <a:rPr spc="-25" dirty="0"/>
              <a:t>set </a:t>
            </a:r>
            <a:r>
              <a:rPr dirty="0"/>
              <a:t>to</a:t>
            </a:r>
            <a:r>
              <a:rPr spc="-55" dirty="0"/>
              <a:t> </a:t>
            </a:r>
            <a:r>
              <a:rPr dirty="0"/>
              <a:t>Oracle9i</a:t>
            </a:r>
            <a:r>
              <a:rPr spc="-45" dirty="0"/>
              <a:t> </a:t>
            </a:r>
            <a:r>
              <a:rPr dirty="0"/>
              <a:t>or</a:t>
            </a:r>
            <a:r>
              <a:rPr spc="-55" dirty="0"/>
              <a:t> </a:t>
            </a:r>
            <a:r>
              <a:rPr spc="-25" dirty="0"/>
              <a:t>higher,</a:t>
            </a:r>
            <a:r>
              <a:rPr spc="-20" dirty="0"/>
              <a:t> </a:t>
            </a:r>
            <a:r>
              <a:rPr dirty="0"/>
              <a:t>you</a:t>
            </a:r>
            <a:r>
              <a:rPr spc="-55" dirty="0"/>
              <a:t> </a:t>
            </a:r>
            <a:r>
              <a:rPr dirty="0"/>
              <a:t>can</a:t>
            </a:r>
            <a:r>
              <a:rPr spc="-50" dirty="0"/>
              <a:t> </a:t>
            </a:r>
            <a:r>
              <a:rPr dirty="0"/>
              <a:t>use</a:t>
            </a:r>
            <a:r>
              <a:rPr spc="-55" dirty="0"/>
              <a:t> </a:t>
            </a:r>
            <a:r>
              <a:rPr dirty="0"/>
              <a:t>LOBs</a:t>
            </a:r>
            <a:r>
              <a:rPr spc="-50" dirty="0"/>
              <a:t> </a:t>
            </a:r>
            <a:r>
              <a:rPr dirty="0"/>
              <a:t>with</a:t>
            </a:r>
            <a:r>
              <a:rPr spc="-40" dirty="0"/>
              <a:t> </a:t>
            </a:r>
            <a:r>
              <a:rPr dirty="0"/>
              <a:t>SQL</a:t>
            </a:r>
            <a:r>
              <a:rPr spc="-55" dirty="0"/>
              <a:t> </a:t>
            </a:r>
            <a:r>
              <a:rPr spc="-20" dirty="0"/>
              <a:t>VARCHAR</a:t>
            </a:r>
            <a:r>
              <a:rPr spc="-30" dirty="0"/>
              <a:t> </a:t>
            </a:r>
            <a:r>
              <a:rPr spc="-20" dirty="0"/>
              <a:t>operators</a:t>
            </a:r>
            <a:r>
              <a:rPr spc="-35" dirty="0"/>
              <a:t> </a:t>
            </a:r>
            <a:r>
              <a:rPr dirty="0"/>
              <a:t>and</a:t>
            </a:r>
            <a:r>
              <a:rPr spc="-50" dirty="0"/>
              <a:t> </a:t>
            </a:r>
            <a:r>
              <a:rPr spc="-10" dirty="0"/>
              <a:t>functions.</a:t>
            </a:r>
          </a:p>
          <a:p>
            <a:pPr marL="2682875" indent="-320040">
              <a:lnSpc>
                <a:spcPct val="100000"/>
              </a:lnSpc>
              <a:spcBef>
                <a:spcPts val="910"/>
              </a:spcBef>
              <a:buFont typeface="Corbel"/>
              <a:buChar char="–"/>
              <a:tabLst>
                <a:tab pos="2682875" algn="l"/>
                <a:tab pos="2683510" algn="l"/>
              </a:tabLst>
            </a:pPr>
            <a:r>
              <a:rPr dirty="0"/>
              <a:t>This</a:t>
            </a:r>
            <a:r>
              <a:rPr spc="-75" dirty="0"/>
              <a:t> </a:t>
            </a:r>
            <a:r>
              <a:rPr dirty="0"/>
              <a:t>section</a:t>
            </a:r>
            <a:r>
              <a:rPr spc="-70" dirty="0"/>
              <a:t> </a:t>
            </a:r>
            <a:r>
              <a:rPr dirty="0"/>
              <a:t>includes</a:t>
            </a:r>
            <a:r>
              <a:rPr spc="-70" dirty="0"/>
              <a:t> </a:t>
            </a:r>
            <a:r>
              <a:rPr dirty="0"/>
              <a:t>the</a:t>
            </a:r>
            <a:r>
              <a:rPr spc="-60" dirty="0"/>
              <a:t> </a:t>
            </a:r>
            <a:r>
              <a:rPr dirty="0"/>
              <a:t>following</a:t>
            </a:r>
            <a:r>
              <a:rPr spc="-35" dirty="0"/>
              <a:t> </a:t>
            </a:r>
            <a:r>
              <a:rPr spc="-10" dirty="0"/>
              <a:t>topics:</a:t>
            </a:r>
          </a:p>
          <a:p>
            <a:pPr marL="3002915" lvl="1" indent="-320675">
              <a:lnSpc>
                <a:spcPct val="100000"/>
              </a:lnSpc>
              <a:spcBef>
                <a:spcPts val="944"/>
              </a:spcBef>
              <a:buFont typeface="Wingdings"/>
              <a:buChar char=""/>
              <a:tabLst>
                <a:tab pos="3003550" algn="l"/>
                <a:tab pos="3004185" algn="l"/>
              </a:tabLst>
            </a:pPr>
            <a:r>
              <a:rPr sz="1700" dirty="0">
                <a:solidFill>
                  <a:srgbClr val="464A56"/>
                </a:solidFill>
                <a:latin typeface="Calibri"/>
                <a:cs typeface="Calibri"/>
              </a:rPr>
              <a:t>BLOB</a:t>
            </a:r>
            <a:r>
              <a:rPr sz="17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endParaRPr sz="1700">
              <a:latin typeface="Calibri"/>
              <a:cs typeface="Calibri"/>
            </a:endParaRPr>
          </a:p>
          <a:p>
            <a:pPr marL="3002915" lvl="1" indent="-320675">
              <a:lnSpc>
                <a:spcPct val="100000"/>
              </a:lnSpc>
              <a:spcBef>
                <a:spcPts val="925"/>
              </a:spcBef>
              <a:buFont typeface="Wingdings"/>
              <a:buChar char=""/>
              <a:tabLst>
                <a:tab pos="3003550" algn="l"/>
                <a:tab pos="3004185" algn="l"/>
              </a:tabLst>
            </a:pPr>
            <a:r>
              <a:rPr sz="1700" dirty="0">
                <a:solidFill>
                  <a:srgbClr val="464A56"/>
                </a:solidFill>
                <a:latin typeface="Calibri"/>
                <a:cs typeface="Calibri"/>
              </a:rPr>
              <a:t>CLOB</a:t>
            </a:r>
            <a:r>
              <a:rPr sz="17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7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7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7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7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endParaRPr sz="1700">
              <a:latin typeface="Calibri"/>
              <a:cs typeface="Calibri"/>
            </a:endParaRPr>
          </a:p>
          <a:p>
            <a:pPr marL="3002915" lvl="1" indent="-320675">
              <a:lnSpc>
                <a:spcPct val="100000"/>
              </a:lnSpc>
              <a:spcBef>
                <a:spcPts val="925"/>
              </a:spcBef>
              <a:buFont typeface="Wingdings"/>
              <a:buChar char=""/>
              <a:tabLst>
                <a:tab pos="3003550" algn="l"/>
                <a:tab pos="3004185" algn="l"/>
              </a:tabLst>
            </a:pPr>
            <a:r>
              <a:rPr sz="1700" dirty="0">
                <a:solidFill>
                  <a:srgbClr val="464A56"/>
                </a:solidFill>
                <a:latin typeface="Calibri"/>
                <a:cs typeface="Calibri"/>
              </a:rPr>
              <a:t>BFILE</a:t>
            </a:r>
            <a:r>
              <a:rPr sz="17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endParaRPr sz="1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419227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BLOB</a:t>
            </a:r>
            <a:r>
              <a:rPr spc="-30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450580" cy="2284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BLOB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unstructured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binary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database.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BLOBs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can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128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terabytes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binary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data.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464A56"/>
              </a:buClr>
              <a:buFont typeface="Corbel"/>
              <a:buChar char="–"/>
            </a:pPr>
            <a:endParaRPr sz="1650">
              <a:latin typeface="Calibri"/>
              <a:cs typeface="Calibri"/>
            </a:endParaRPr>
          </a:p>
          <a:p>
            <a:pPr marL="332740" marR="213360" indent="-320040">
              <a:lnSpc>
                <a:spcPct val="111000"/>
              </a:lnSpc>
              <a:spcBef>
                <a:spcPts val="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BLOBs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participate fully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transactions.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Changes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made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BLOB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the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DBMS_LOB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package,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PL/SQL,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OCI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committed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rolled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back.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However,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BLOB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locators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cannot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span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transactions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sessions.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780859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CLOB</a:t>
            </a:r>
            <a:r>
              <a:rPr spc="-55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dirty="0"/>
              <a:t>NCLOB </a:t>
            </a: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50718"/>
            <a:ext cx="8548370" cy="346837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32740" marR="5080" indent="-320040">
              <a:lnSpc>
                <a:spcPct val="101099"/>
              </a:lnSpc>
              <a:spcBef>
                <a:spcPts val="7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up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128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terabytes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database.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set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data,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Unicode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national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set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data.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Storing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varying-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width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LOB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fixed-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width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Unicode character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set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internally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enables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provide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efficient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character-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based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random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access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on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NCLOBs.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1450">
              <a:latin typeface="Calibri"/>
              <a:cs typeface="Calibri"/>
            </a:endParaRPr>
          </a:p>
          <a:p>
            <a:pPr marL="332740" marR="261620" indent="-320040">
              <a:lnSpc>
                <a:spcPct val="101099"/>
              </a:lnSpc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participate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fully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transactions.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Changes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made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DBMS_LOB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package,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PL/SQL,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OCI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committed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rolled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back.</a:t>
            </a:r>
            <a:r>
              <a:rPr sz="1900" spc="-8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However,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CLOB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locators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cannot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span</a:t>
            </a:r>
            <a:r>
              <a:rPr sz="1900" spc="-8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transactions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sessions.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cannot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object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type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attributes,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but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can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specify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NCLOB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parameters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method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object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type.</a:t>
            </a:r>
            <a:endParaRPr sz="1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435991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BFILE</a:t>
            </a:r>
            <a:r>
              <a:rPr spc="-20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49195"/>
            <a:ext cx="8573135" cy="333121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32740" marR="5080" indent="-320040">
              <a:lnSpc>
                <a:spcPct val="101000"/>
              </a:lnSpc>
              <a:spcBef>
                <a:spcPts val="8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BFILE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unstructured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binary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operating-system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files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outside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database.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BFILE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attribute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locator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that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points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external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file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containing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amount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BFILE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can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limited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operating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system.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2000">
              <a:latin typeface="Calibri"/>
              <a:cs typeface="Calibri"/>
            </a:endParaRPr>
          </a:p>
          <a:p>
            <a:pPr marL="332740" marR="92075" indent="-320040">
              <a:lnSpc>
                <a:spcPct val="101000"/>
              </a:lnSpc>
              <a:spcBef>
                <a:spcPts val="178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BFILEs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read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only;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cannot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modify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them.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support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random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(not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sequential)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reads,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they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do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participate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transactions.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underlying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operating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system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maintain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file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integrity,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security,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durability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for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BFILEs.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administrator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ensure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exists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that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processes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have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operating-system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read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permissions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file.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63201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Oracle</a:t>
            </a:r>
            <a:r>
              <a:rPr spc="-180" dirty="0"/>
              <a:t> </a:t>
            </a:r>
            <a:r>
              <a:rPr dirty="0"/>
              <a:t>CREATE</a:t>
            </a:r>
            <a:r>
              <a:rPr spc="-175" dirty="0"/>
              <a:t> </a:t>
            </a:r>
            <a:r>
              <a:rPr spc="-30" dirty="0"/>
              <a:t>TABLE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31366" y="2245688"/>
            <a:ext cx="4260850" cy="3194050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60"/>
              </a:spcBef>
            </a:pP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2000" spc="-9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table_name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60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</a:t>
            </a:r>
            <a:endParaRPr sz="2000">
              <a:latin typeface="Calibri"/>
              <a:cs typeface="Calibri"/>
            </a:endParaRPr>
          </a:p>
          <a:p>
            <a:pPr marR="60325" indent="114300">
              <a:lnSpc>
                <a:spcPct val="148500"/>
              </a:lnSpc>
              <a:spcBef>
                <a:spcPts val="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column1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[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|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],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column2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[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|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],</a:t>
            </a:r>
            <a:endParaRPr sz="2000">
              <a:latin typeface="Calibri"/>
              <a:cs typeface="Calibri"/>
            </a:endParaRPr>
          </a:p>
          <a:p>
            <a:pPr marL="114300">
              <a:lnSpc>
                <a:spcPct val="100000"/>
              </a:lnSpc>
              <a:spcBef>
                <a:spcPts val="1165"/>
              </a:spcBef>
            </a:pP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...</a:t>
            </a:r>
            <a:endParaRPr sz="2000">
              <a:latin typeface="Calibri"/>
              <a:cs typeface="Calibri"/>
            </a:endParaRPr>
          </a:p>
          <a:p>
            <a:pPr marL="114300">
              <a:lnSpc>
                <a:spcPct val="100000"/>
              </a:lnSpc>
              <a:spcBef>
                <a:spcPts val="116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column_n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[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|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]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65"/>
              </a:spcBef>
            </a:pP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);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042150" y="2359851"/>
            <a:ext cx="4425315" cy="3185160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332740" indent="-320040">
              <a:lnSpc>
                <a:spcPct val="100000"/>
              </a:lnSpc>
              <a:spcBef>
                <a:spcPts val="36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table_name:</a:t>
            </a:r>
            <a:r>
              <a:rPr sz="2000" b="1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specifies the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name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endParaRPr sz="2000">
              <a:latin typeface="Calibri"/>
              <a:cs typeface="Calibri"/>
            </a:endParaRPr>
          </a:p>
          <a:p>
            <a:pPr marL="332740">
              <a:lnSpc>
                <a:spcPct val="100000"/>
              </a:lnSpc>
              <a:spcBef>
                <a:spcPts val="26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which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want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create.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column1,</a:t>
            </a:r>
            <a:r>
              <a:rPr sz="2000" b="1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column2,</a:t>
            </a:r>
            <a:r>
              <a:rPr sz="2000" b="1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...</a:t>
            </a:r>
            <a:r>
              <a:rPr sz="2000" b="1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b="1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n:</a:t>
            </a:r>
            <a:r>
              <a:rPr sz="2000" b="1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It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specifies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which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want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add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table.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Every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must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have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datatype.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Every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should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either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defined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"NULL"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"NOT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NULL".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case,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left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blank;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treated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"NULL"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default.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541020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What</a:t>
            </a:r>
            <a:r>
              <a:rPr spc="-45" dirty="0"/>
              <a:t> </a:t>
            </a:r>
            <a:r>
              <a:rPr dirty="0"/>
              <a:t>is</a:t>
            </a:r>
            <a:r>
              <a:rPr spc="-5" dirty="0"/>
              <a:t> </a:t>
            </a:r>
            <a:r>
              <a:rPr dirty="0"/>
              <a:t>Primary</a:t>
            </a:r>
            <a:r>
              <a:rPr spc="-45" dirty="0"/>
              <a:t> </a:t>
            </a:r>
            <a:r>
              <a:rPr spc="-25" dirty="0"/>
              <a:t>key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49195"/>
            <a:ext cx="8206740" cy="335534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32740" marR="5080" indent="-320040">
              <a:lnSpc>
                <a:spcPct val="101000"/>
              </a:lnSpc>
              <a:spcBef>
                <a:spcPts val="8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primary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key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single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field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combination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fields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contains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unique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record.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filled.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None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field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primary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key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contain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null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value.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have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primary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key.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92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b="1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spc="-30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2000" b="1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b="1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Example</a:t>
            </a:r>
            <a:r>
              <a:rPr sz="2000" b="1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2000" b="1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primary</a:t>
            </a:r>
            <a:r>
              <a:rPr sz="2000" b="1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spc="-25" dirty="0">
                <a:solidFill>
                  <a:srgbClr val="464A56"/>
                </a:solidFill>
                <a:latin typeface="Calibri"/>
                <a:cs typeface="Calibri"/>
              </a:rPr>
              <a:t>key</a:t>
            </a:r>
            <a:endParaRPr sz="2000">
              <a:latin typeface="Calibri"/>
              <a:cs typeface="Calibri"/>
            </a:endParaRPr>
          </a:p>
          <a:p>
            <a:pPr marL="1932939">
              <a:lnSpc>
                <a:spcPct val="100000"/>
              </a:lnSpc>
              <a:spcBef>
                <a:spcPts val="969"/>
              </a:spcBef>
            </a:pPr>
            <a:r>
              <a:rPr sz="1400" i="1" spc="-20" dirty="0">
                <a:solidFill>
                  <a:srgbClr val="474955"/>
                </a:solidFill>
                <a:latin typeface="Calibri"/>
                <a:cs typeface="Calibri"/>
              </a:rPr>
              <a:t>CREATE</a:t>
            </a:r>
            <a:r>
              <a:rPr sz="1400" i="1" spc="-4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spc="-10" dirty="0">
                <a:solidFill>
                  <a:srgbClr val="474955"/>
                </a:solidFill>
                <a:latin typeface="Calibri"/>
                <a:cs typeface="Calibri"/>
              </a:rPr>
              <a:t>TABLE</a:t>
            </a:r>
            <a:r>
              <a:rPr sz="1400" i="1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spc="-10" dirty="0">
                <a:solidFill>
                  <a:srgbClr val="474955"/>
                </a:solidFill>
                <a:latin typeface="Calibri"/>
                <a:cs typeface="Calibri"/>
              </a:rPr>
              <a:t>customers</a:t>
            </a:r>
            <a:endParaRPr sz="1400">
              <a:latin typeface="Calibri"/>
              <a:cs typeface="Calibri"/>
            </a:endParaRPr>
          </a:p>
          <a:p>
            <a:pPr marL="2012314" marR="3231515" indent="-79375">
              <a:lnSpc>
                <a:spcPct val="154300"/>
              </a:lnSpc>
              <a:spcBef>
                <a:spcPts val="15"/>
              </a:spcBef>
            </a:pP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(</a:t>
            </a:r>
            <a:r>
              <a:rPr sz="1400" i="1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customer_id</a:t>
            </a:r>
            <a:r>
              <a:rPr sz="1400" i="1" spc="-5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number(10)</a:t>
            </a:r>
            <a:r>
              <a:rPr sz="1400" i="1" spc="-2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NOT</a:t>
            </a:r>
            <a:r>
              <a:rPr sz="1400" i="1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spc="-20" dirty="0">
                <a:solidFill>
                  <a:srgbClr val="474955"/>
                </a:solidFill>
                <a:latin typeface="Calibri"/>
                <a:cs typeface="Calibri"/>
              </a:rPr>
              <a:t>NULL,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customer_name</a:t>
            </a:r>
            <a:r>
              <a:rPr sz="1400" i="1" spc="-6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varchar2(50)</a:t>
            </a:r>
            <a:r>
              <a:rPr sz="1400" i="1" spc="-2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NOT</a:t>
            </a:r>
            <a:r>
              <a:rPr sz="1400" i="1" spc="-5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spc="-20" dirty="0">
                <a:solidFill>
                  <a:srgbClr val="474955"/>
                </a:solidFill>
                <a:latin typeface="Calibri"/>
                <a:cs typeface="Calibri"/>
              </a:rPr>
              <a:t>NULL,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city </a:t>
            </a:r>
            <a:r>
              <a:rPr sz="1400" i="1" spc="-10" dirty="0">
                <a:solidFill>
                  <a:srgbClr val="474955"/>
                </a:solidFill>
                <a:latin typeface="Calibri"/>
                <a:cs typeface="Calibri"/>
              </a:rPr>
              <a:t>varchar2(50),</a:t>
            </a:r>
            <a:endParaRPr sz="1400">
              <a:latin typeface="Calibri"/>
              <a:cs typeface="Calibri"/>
            </a:endParaRPr>
          </a:p>
          <a:p>
            <a:pPr marL="2012314">
              <a:lnSpc>
                <a:spcPct val="100000"/>
              </a:lnSpc>
              <a:spcBef>
                <a:spcPts val="925"/>
              </a:spcBef>
            </a:pP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CONSTRAINT</a:t>
            </a:r>
            <a:r>
              <a:rPr sz="1400" i="1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customers_pk</a:t>
            </a:r>
            <a:r>
              <a:rPr sz="1400" i="1" spc="-5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PRIMARY</a:t>
            </a:r>
            <a:r>
              <a:rPr sz="1400" i="1" spc="-5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dirty="0">
                <a:solidFill>
                  <a:srgbClr val="474955"/>
                </a:solidFill>
                <a:latin typeface="Calibri"/>
                <a:cs typeface="Calibri"/>
              </a:rPr>
              <a:t>KEY</a:t>
            </a:r>
            <a:r>
              <a:rPr sz="1400" i="1" spc="-3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400" i="1" spc="-10" dirty="0">
                <a:solidFill>
                  <a:srgbClr val="474955"/>
                </a:solidFill>
                <a:latin typeface="Calibri"/>
                <a:cs typeface="Calibri"/>
              </a:rPr>
              <a:t>(customer_id)</a:t>
            </a:r>
            <a:endParaRPr sz="1400">
              <a:latin typeface="Calibri"/>
              <a:cs typeface="Calibri"/>
            </a:endParaRPr>
          </a:p>
          <a:p>
            <a:pPr marL="1932939">
              <a:lnSpc>
                <a:spcPct val="100000"/>
              </a:lnSpc>
              <a:spcBef>
                <a:spcPts val="910"/>
              </a:spcBef>
            </a:pPr>
            <a:r>
              <a:rPr sz="1400" i="1" spc="-25" dirty="0">
                <a:solidFill>
                  <a:srgbClr val="474955"/>
                </a:solidFill>
                <a:latin typeface="Calibri"/>
                <a:cs typeface="Calibri"/>
              </a:rPr>
              <a:t>);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5856605" cy="1360170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>
              <a:lnSpc>
                <a:spcPts val="5220"/>
              </a:lnSpc>
              <a:spcBef>
                <a:spcPts val="270"/>
              </a:spcBef>
            </a:pPr>
            <a:r>
              <a:rPr dirty="0"/>
              <a:t>Oracle</a:t>
            </a:r>
            <a:r>
              <a:rPr spc="-310" dirty="0"/>
              <a:t> </a:t>
            </a:r>
            <a:r>
              <a:rPr dirty="0"/>
              <a:t>ALTER</a:t>
            </a:r>
            <a:r>
              <a:rPr spc="-250" dirty="0"/>
              <a:t> </a:t>
            </a:r>
            <a:r>
              <a:rPr spc="-50" dirty="0"/>
              <a:t>TABLE </a:t>
            </a:r>
            <a:r>
              <a:rPr spc="-10" dirty="0"/>
              <a:t>Statement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50718"/>
            <a:ext cx="7973695" cy="403352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32740" marR="5080" indent="-320040">
              <a:lnSpc>
                <a:spcPct val="101099"/>
              </a:lnSpc>
              <a:spcBef>
                <a:spcPts val="7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Oracle,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statement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specifies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how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add,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modify,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drop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delete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table.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also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used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rename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endParaRPr sz="19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92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How</a:t>
            </a:r>
            <a:r>
              <a:rPr sz="1900" b="1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b="1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add</a:t>
            </a:r>
            <a:r>
              <a:rPr sz="1900" b="1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900" b="1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b="1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b="1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spc="-1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endParaRPr sz="1900">
              <a:latin typeface="Calibri"/>
              <a:cs typeface="Calibri"/>
            </a:endParaRPr>
          </a:p>
          <a:p>
            <a:pPr marL="1612900">
              <a:lnSpc>
                <a:spcPct val="100000"/>
              </a:lnSpc>
              <a:spcBef>
                <a:spcPts val="940"/>
              </a:spcBef>
              <a:tabLst>
                <a:tab pos="3959860" algn="l"/>
              </a:tabLst>
            </a:pP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ALTER</a:t>
            </a:r>
            <a:r>
              <a:rPr sz="1700" spc="-6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TABLE</a:t>
            </a:r>
            <a:r>
              <a:rPr sz="1700" spc="-5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table_name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	ADD</a:t>
            </a:r>
            <a:r>
              <a:rPr sz="1700" spc="-1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column_name</a:t>
            </a:r>
            <a:r>
              <a:rPr sz="1700" spc="-3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column-definition;</a:t>
            </a:r>
            <a:endParaRPr sz="17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94"/>
              </a:spcBef>
            </a:pPr>
            <a:r>
              <a:rPr sz="1900" b="1" spc="-10" dirty="0">
                <a:solidFill>
                  <a:srgbClr val="464A56"/>
                </a:solidFill>
                <a:latin typeface="Calibri"/>
                <a:cs typeface="Calibri"/>
              </a:rPr>
              <a:t>Example:</a:t>
            </a:r>
            <a:endParaRPr sz="1900">
              <a:latin typeface="Calibri"/>
              <a:cs typeface="Calibri"/>
            </a:endParaRPr>
          </a:p>
          <a:p>
            <a:pPr marL="1612900">
              <a:lnSpc>
                <a:spcPct val="100000"/>
              </a:lnSpc>
              <a:spcBef>
                <a:spcPts val="944"/>
              </a:spcBef>
              <a:tabLst>
                <a:tab pos="3868420" algn="l"/>
              </a:tabLst>
            </a:pP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ALTER</a:t>
            </a:r>
            <a:r>
              <a:rPr sz="1700" spc="-6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TABLE</a:t>
            </a:r>
            <a:r>
              <a:rPr sz="1700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customers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	ADD</a:t>
            </a:r>
            <a:r>
              <a:rPr sz="1700" spc="-3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customer_age</a:t>
            </a:r>
            <a:r>
              <a:rPr sz="1700" spc="-6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varchar2(50);</a:t>
            </a:r>
            <a:endParaRPr sz="17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90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How</a:t>
            </a:r>
            <a:r>
              <a:rPr sz="1900" b="1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900" b="1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modify</a:t>
            </a:r>
            <a:r>
              <a:rPr sz="1900" b="1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multiple</a:t>
            </a:r>
            <a:r>
              <a:rPr sz="1900" b="1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columns</a:t>
            </a:r>
            <a:r>
              <a:rPr sz="1900" b="1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900" b="1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b="1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b="1" spc="-1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000">
              <a:latin typeface="Calibri"/>
              <a:cs typeface="Calibri"/>
            </a:endParaRPr>
          </a:p>
          <a:p>
            <a:pPr marL="1468120" marR="1679575" indent="-541020">
              <a:lnSpc>
                <a:spcPct val="148200"/>
              </a:lnSpc>
              <a:tabLst>
                <a:tab pos="3324860" algn="l"/>
                <a:tab pos="4086860" algn="l"/>
              </a:tabLst>
            </a:pP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ALTER</a:t>
            </a:r>
            <a:r>
              <a:rPr sz="1700" spc="-6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20" dirty="0">
                <a:solidFill>
                  <a:srgbClr val="474955"/>
                </a:solidFill>
                <a:latin typeface="Calibri"/>
                <a:cs typeface="Calibri"/>
              </a:rPr>
              <a:t>TABLE</a:t>
            </a:r>
            <a:r>
              <a:rPr sz="1700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table_name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	MODIFY</a:t>
            </a:r>
            <a:r>
              <a:rPr sz="1700" spc="-5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(column_1</a:t>
            </a:r>
            <a:r>
              <a:rPr sz="1700" spc="-5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column_type, 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column_2</a:t>
            </a:r>
            <a:r>
              <a:rPr sz="1700" spc="-45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column_type,</a:t>
            </a: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	</a:t>
            </a:r>
            <a:r>
              <a:rPr sz="1700" spc="-25" dirty="0">
                <a:solidFill>
                  <a:srgbClr val="474955"/>
                </a:solidFill>
                <a:latin typeface="Calibri"/>
                <a:cs typeface="Calibri"/>
              </a:rPr>
              <a:t>...</a:t>
            </a:r>
            <a:endParaRPr sz="1700">
              <a:latin typeface="Calibri"/>
              <a:cs typeface="Calibri"/>
            </a:endParaRPr>
          </a:p>
          <a:p>
            <a:pPr marL="1026160">
              <a:lnSpc>
                <a:spcPct val="100000"/>
              </a:lnSpc>
              <a:spcBef>
                <a:spcPts val="910"/>
              </a:spcBef>
            </a:pPr>
            <a:r>
              <a:rPr sz="1700" dirty="0">
                <a:solidFill>
                  <a:srgbClr val="474955"/>
                </a:solidFill>
                <a:latin typeface="Calibri"/>
                <a:cs typeface="Calibri"/>
              </a:rPr>
              <a:t>column_n</a:t>
            </a:r>
            <a:r>
              <a:rPr sz="1700" spc="-30" dirty="0">
                <a:solidFill>
                  <a:srgbClr val="474955"/>
                </a:solidFill>
                <a:latin typeface="Calibri"/>
                <a:cs typeface="Calibri"/>
              </a:rPr>
              <a:t> </a:t>
            </a:r>
            <a:r>
              <a:rPr sz="1700" spc="-10" dirty="0">
                <a:solidFill>
                  <a:srgbClr val="474955"/>
                </a:solidFill>
                <a:latin typeface="Calibri"/>
                <a:cs typeface="Calibri"/>
              </a:rPr>
              <a:t>column_type);</a:t>
            </a:r>
            <a:endParaRPr sz="1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775970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How</a:t>
            </a:r>
            <a:r>
              <a:rPr spc="-40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dirty="0"/>
              <a:t>drop</a:t>
            </a:r>
            <a:r>
              <a:rPr spc="-25" dirty="0"/>
              <a:t> </a:t>
            </a:r>
            <a:r>
              <a:rPr dirty="0"/>
              <a:t>column</a:t>
            </a:r>
            <a:r>
              <a:rPr spc="-4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a </a:t>
            </a:r>
            <a:r>
              <a:rPr spc="-10" dirty="0"/>
              <a:t>table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54292" y="2924682"/>
            <a:ext cx="322770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DROP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column_name;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12694" y="2324836"/>
            <a:ext cx="2935605" cy="1383665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Syntax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  <a:tabLst>
                <a:tab pos="332105" algn="l"/>
              </a:tabLst>
            </a:pPr>
            <a:r>
              <a:rPr sz="2000" spc="-50" dirty="0">
                <a:solidFill>
                  <a:srgbClr val="464A56"/>
                </a:solidFill>
                <a:latin typeface="Corbel"/>
                <a:cs typeface="Corbel"/>
              </a:rPr>
              <a:t>–</a:t>
            </a:r>
            <a:r>
              <a:rPr sz="2000" dirty="0">
                <a:solidFill>
                  <a:srgbClr val="464A56"/>
                </a:solidFill>
                <a:latin typeface="Corbel"/>
                <a:cs typeface="Corbel"/>
              </a:rPr>
              <a:t>	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8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table_name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Example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12694" y="3830192"/>
            <a:ext cx="628967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2105" algn="l"/>
              </a:tabLst>
            </a:pPr>
            <a:r>
              <a:rPr sz="2000" spc="-50" dirty="0">
                <a:solidFill>
                  <a:srgbClr val="464A56"/>
                </a:solidFill>
                <a:latin typeface="Corbel"/>
                <a:cs typeface="Corbel"/>
              </a:rPr>
              <a:t>–</a:t>
            </a:r>
            <a:r>
              <a:rPr sz="2000" dirty="0">
                <a:solidFill>
                  <a:srgbClr val="464A56"/>
                </a:solidFill>
                <a:latin typeface="Corbel"/>
                <a:cs typeface="Corbel"/>
              </a:rPr>
              <a:t>	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8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customers</a:t>
            </a:r>
            <a:r>
              <a:rPr sz="2000" spc="3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DROP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8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customer_name;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854583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How</a:t>
            </a:r>
            <a:r>
              <a:rPr spc="-40" dirty="0"/>
              <a:t> </a:t>
            </a:r>
            <a:r>
              <a:rPr dirty="0"/>
              <a:t>to</a:t>
            </a:r>
            <a:r>
              <a:rPr spc="-15" dirty="0"/>
              <a:t> </a:t>
            </a:r>
            <a:r>
              <a:rPr dirty="0"/>
              <a:t>rename</a:t>
            </a:r>
            <a:r>
              <a:rPr spc="-40" dirty="0"/>
              <a:t> </a:t>
            </a:r>
            <a:r>
              <a:rPr dirty="0"/>
              <a:t>column</a:t>
            </a:r>
            <a:r>
              <a:rPr spc="-40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dirty="0"/>
              <a:t>a </a:t>
            </a:r>
            <a:r>
              <a:rPr spc="-10" dirty="0"/>
              <a:t>table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96380" y="2924682"/>
            <a:ext cx="459168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RENAME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old_name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new_name;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12694" y="2324836"/>
            <a:ext cx="2935605" cy="1836420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Syntax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table_name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Example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customers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930265" y="3830192"/>
            <a:ext cx="478091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RENAME</a:t>
            </a:r>
            <a:r>
              <a:rPr sz="2000" spc="-9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customer_name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cname;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542036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How</a:t>
            </a:r>
            <a:r>
              <a:rPr spc="-35" dirty="0"/>
              <a:t> </a:t>
            </a:r>
            <a:r>
              <a:rPr dirty="0"/>
              <a:t>to</a:t>
            </a:r>
            <a:r>
              <a:rPr spc="-10" dirty="0"/>
              <a:t> </a:t>
            </a:r>
            <a:r>
              <a:rPr dirty="0"/>
              <a:t>rename</a:t>
            </a:r>
            <a:r>
              <a:rPr spc="-30" dirty="0"/>
              <a:t> </a:t>
            </a:r>
            <a:r>
              <a:rPr spc="-10" dirty="0"/>
              <a:t>table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154292" y="2924682"/>
            <a:ext cx="320929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RENAME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new_table_name;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12694" y="2324836"/>
            <a:ext cx="2935605" cy="1383665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Syntax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  <a:tabLst>
                <a:tab pos="332105" algn="l"/>
              </a:tabLst>
            </a:pPr>
            <a:r>
              <a:rPr sz="2000" spc="-50" dirty="0">
                <a:solidFill>
                  <a:srgbClr val="464A56"/>
                </a:solidFill>
                <a:latin typeface="Corbel"/>
                <a:cs typeface="Corbel"/>
              </a:rPr>
              <a:t>–</a:t>
            </a:r>
            <a:r>
              <a:rPr sz="2000" dirty="0">
                <a:solidFill>
                  <a:srgbClr val="464A56"/>
                </a:solidFill>
                <a:latin typeface="Corbel"/>
                <a:cs typeface="Corbel"/>
              </a:rPr>
              <a:t>	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8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table_name</a:t>
            </a:r>
            <a:endParaRPr sz="20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165"/>
              </a:spcBef>
            </a:pPr>
            <a:r>
              <a:rPr sz="2000" b="1" spc="-10" dirty="0">
                <a:solidFill>
                  <a:srgbClr val="464A56"/>
                </a:solidFill>
                <a:latin typeface="Calibri"/>
                <a:cs typeface="Calibri"/>
              </a:rPr>
              <a:t>Example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12694" y="3830192"/>
            <a:ext cx="510603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2105" algn="l"/>
              </a:tabLst>
            </a:pPr>
            <a:r>
              <a:rPr sz="2000" spc="-50" dirty="0">
                <a:solidFill>
                  <a:srgbClr val="464A56"/>
                </a:solidFill>
                <a:latin typeface="Corbel"/>
                <a:cs typeface="Corbel"/>
              </a:rPr>
              <a:t>–</a:t>
            </a:r>
            <a:r>
              <a:rPr sz="2000" dirty="0">
                <a:solidFill>
                  <a:srgbClr val="464A56"/>
                </a:solidFill>
                <a:latin typeface="Corbel"/>
                <a:cs typeface="Corbel"/>
              </a:rPr>
              <a:t>	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ALTER</a:t>
            </a:r>
            <a:r>
              <a:rPr sz="20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customers</a:t>
            </a:r>
            <a:r>
              <a:rPr sz="2000" spc="3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RENAME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retailers;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115060" marR="5080">
              <a:lnSpc>
                <a:spcPts val="5220"/>
              </a:lnSpc>
              <a:spcBef>
                <a:spcPts val="270"/>
              </a:spcBef>
            </a:pPr>
            <a:r>
              <a:rPr dirty="0"/>
              <a:t>Different</a:t>
            </a:r>
            <a:r>
              <a:rPr spc="-50" dirty="0"/>
              <a:t> </a:t>
            </a:r>
            <a:r>
              <a:rPr dirty="0"/>
              <a:t>editions</a:t>
            </a:r>
            <a:r>
              <a:rPr spc="-50" dirty="0"/>
              <a:t> </a:t>
            </a:r>
            <a:r>
              <a:rPr dirty="0"/>
              <a:t>of</a:t>
            </a:r>
            <a:r>
              <a:rPr spc="-55" dirty="0"/>
              <a:t> </a:t>
            </a:r>
            <a:r>
              <a:rPr spc="-10" dirty="0"/>
              <a:t>Oracle database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324836"/>
            <a:ext cx="8590280" cy="3304540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60"/>
              </a:spcBef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Following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four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editions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database.</a:t>
            </a:r>
            <a:endParaRPr sz="2000">
              <a:latin typeface="Calibri"/>
              <a:cs typeface="Calibri"/>
            </a:endParaRPr>
          </a:p>
          <a:p>
            <a:pPr marL="332740" marR="177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Enterprise</a:t>
            </a:r>
            <a:r>
              <a:rPr sz="2000" b="1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Edition:</a:t>
            </a:r>
            <a:r>
              <a:rPr sz="2000" b="1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most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robust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secure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edition.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offers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all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features,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including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superior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performance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security.</a:t>
            </a:r>
            <a:endParaRPr sz="2000">
              <a:latin typeface="Calibri"/>
              <a:cs typeface="Calibri"/>
            </a:endParaRPr>
          </a:p>
          <a:p>
            <a:pPr marL="332740" marR="5080" indent="-320040">
              <a:lnSpc>
                <a:spcPct val="111000"/>
              </a:lnSpc>
              <a:spcBef>
                <a:spcPts val="90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Standard</a:t>
            </a:r>
            <a:r>
              <a:rPr sz="2000" b="1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Edition:</a:t>
            </a:r>
            <a:r>
              <a:rPr sz="2000" b="1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provides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base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functionality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users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do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require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Enterprise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Edition's</a:t>
            </a:r>
            <a:r>
              <a:rPr sz="2000" spc="-8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robust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package.</a:t>
            </a:r>
            <a:endParaRPr sz="2000">
              <a:latin typeface="Calibri"/>
              <a:cs typeface="Calibri"/>
            </a:endParaRPr>
          </a:p>
          <a:p>
            <a:pPr marL="332740" marR="238125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Express</a:t>
            </a:r>
            <a:r>
              <a:rPr sz="2000" b="1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Edition</a:t>
            </a:r>
            <a:r>
              <a:rPr sz="2000" b="1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(XE):</a:t>
            </a:r>
            <a:r>
              <a:rPr sz="2000" b="1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lightweight,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free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limited Windows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Linux edition.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b="1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464A56"/>
                </a:solidFill>
                <a:latin typeface="Calibri"/>
                <a:cs typeface="Calibri"/>
              </a:rPr>
              <a:t>Lite:</a:t>
            </a:r>
            <a:r>
              <a:rPr sz="2000" b="1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It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designed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mobile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devices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25901" y="1359153"/>
            <a:ext cx="518223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solidFill>
                  <a:srgbClr val="464A56"/>
                </a:solidFill>
                <a:latin typeface="Century"/>
                <a:cs typeface="Century"/>
              </a:rPr>
              <a:t>Continued</a:t>
            </a:r>
            <a:r>
              <a:rPr sz="4400" spc="-55" dirty="0">
                <a:solidFill>
                  <a:srgbClr val="464A56"/>
                </a:solidFill>
                <a:latin typeface="Century"/>
                <a:cs typeface="Century"/>
              </a:rPr>
              <a:t> </a:t>
            </a:r>
            <a:r>
              <a:rPr sz="4400" dirty="0">
                <a:solidFill>
                  <a:srgbClr val="464A56"/>
                </a:solidFill>
                <a:latin typeface="Century"/>
                <a:cs typeface="Century"/>
              </a:rPr>
              <a:t>to</a:t>
            </a:r>
            <a:r>
              <a:rPr sz="4400" spc="-15" dirty="0">
                <a:solidFill>
                  <a:srgbClr val="464A56"/>
                </a:solidFill>
                <a:latin typeface="Century"/>
                <a:cs typeface="Century"/>
              </a:rPr>
              <a:t> </a:t>
            </a:r>
            <a:r>
              <a:rPr sz="4400" dirty="0">
                <a:solidFill>
                  <a:srgbClr val="464A56"/>
                </a:solidFill>
                <a:latin typeface="Century"/>
                <a:cs typeface="Century"/>
              </a:rPr>
              <a:t>Part-</a:t>
            </a:r>
            <a:r>
              <a:rPr sz="4400" spc="-50" dirty="0">
                <a:solidFill>
                  <a:srgbClr val="464A56"/>
                </a:solidFill>
                <a:latin typeface="Century"/>
                <a:cs typeface="Century"/>
              </a:rPr>
              <a:t>2</a:t>
            </a:r>
            <a:endParaRPr sz="4400">
              <a:latin typeface="Century"/>
              <a:cs typeface="Century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511800" y="3642740"/>
            <a:ext cx="139382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solidFill>
                  <a:srgbClr val="464A56"/>
                </a:solidFill>
                <a:latin typeface="Gabriola"/>
                <a:cs typeface="Gabriola"/>
              </a:rPr>
              <a:t>Thank</a:t>
            </a:r>
            <a:r>
              <a:rPr sz="3200" b="1" spc="165" dirty="0">
                <a:solidFill>
                  <a:srgbClr val="464A56"/>
                </a:solidFill>
                <a:latin typeface="Gabriola"/>
                <a:cs typeface="Gabriola"/>
              </a:rPr>
              <a:t> </a:t>
            </a:r>
            <a:r>
              <a:rPr sz="3200" b="1" spc="-25" dirty="0">
                <a:solidFill>
                  <a:srgbClr val="464A56"/>
                </a:solidFill>
                <a:latin typeface="Gabriola"/>
                <a:cs typeface="Gabriola"/>
              </a:rPr>
              <a:t>You</a:t>
            </a:r>
            <a:endParaRPr sz="3200">
              <a:latin typeface="Gabriola"/>
              <a:cs typeface="Gabriol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858202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Introduction</a:t>
            </a:r>
            <a:r>
              <a:rPr spc="-75" dirty="0"/>
              <a:t> </a:t>
            </a:r>
            <a:r>
              <a:rPr dirty="0"/>
              <a:t>to</a:t>
            </a:r>
            <a:r>
              <a:rPr spc="-40" dirty="0"/>
              <a:t> </a:t>
            </a:r>
            <a:r>
              <a:rPr dirty="0"/>
              <a:t>Oracle </a:t>
            </a: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324836"/>
            <a:ext cx="6687820" cy="2289175"/>
          </a:xfrm>
          <a:prstGeom prst="rect">
            <a:avLst/>
          </a:prstGeom>
        </p:spPr>
        <p:txBody>
          <a:bodyPr vert="horz" wrap="square" lIns="0" tIns="160020" rIns="0" bIns="0" rtlCol="0">
            <a:spAutoFit/>
          </a:bodyPr>
          <a:lstStyle/>
          <a:p>
            <a:pPr marL="332740" indent="-320040">
              <a:lnSpc>
                <a:spcPct val="100000"/>
              </a:lnSpc>
              <a:spcBef>
                <a:spcPts val="126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provides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following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categories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built-in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datatypes: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Overview</a:t>
            </a:r>
            <a:r>
              <a:rPr sz="2000" u="sng" spc="-4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of</a:t>
            </a:r>
            <a:r>
              <a:rPr sz="2000" u="sng" spc="-5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Character</a:t>
            </a:r>
            <a:r>
              <a:rPr sz="2000" u="sng" spc="-3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2"/>
              </a:rPr>
              <a:t>Datatypes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Overview</a:t>
            </a:r>
            <a:r>
              <a:rPr sz="2000" u="sng" spc="-2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of</a:t>
            </a:r>
            <a:r>
              <a:rPr sz="2000" u="sng" spc="-2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Numeric</a:t>
            </a:r>
            <a:r>
              <a:rPr sz="2000" u="sng" spc="-1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3"/>
              </a:rPr>
              <a:t>Datatypes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Overview</a:t>
            </a:r>
            <a:r>
              <a:rPr sz="2000" u="sng" spc="-3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of</a:t>
            </a:r>
            <a:r>
              <a:rPr sz="2000" u="sng" spc="-4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2000" u="sng" spc="-3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DATE</a:t>
            </a:r>
            <a:r>
              <a:rPr sz="2000" u="sng" spc="-5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4"/>
              </a:rPr>
              <a:t>Datatype</a:t>
            </a:r>
            <a:endParaRPr sz="2000">
              <a:latin typeface="Calibri"/>
              <a:cs typeface="Calibri"/>
            </a:endParaRPr>
          </a:p>
          <a:p>
            <a:pPr marL="332740" indent="-320040">
              <a:lnSpc>
                <a:spcPct val="100000"/>
              </a:lnSpc>
              <a:spcBef>
                <a:spcPts val="1165"/>
              </a:spcBef>
              <a:buClr>
                <a:srgbClr val="464A56"/>
              </a:buClr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Overview</a:t>
            </a:r>
            <a:r>
              <a:rPr sz="2000" u="sng" spc="-3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of</a:t>
            </a:r>
            <a:r>
              <a:rPr sz="2000" u="sng" spc="-3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 </a:t>
            </a:r>
            <a:r>
              <a:rPr sz="2000" u="sng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LOB</a:t>
            </a:r>
            <a:r>
              <a:rPr sz="2000" u="sng" spc="-35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 </a:t>
            </a:r>
            <a:r>
              <a:rPr sz="2000" u="sng" spc="-10" dirty="0">
                <a:solidFill>
                  <a:srgbClr val="85C4D2"/>
                </a:solidFill>
                <a:uFill>
                  <a:solidFill>
                    <a:srgbClr val="85C4D2"/>
                  </a:solidFill>
                </a:uFill>
                <a:latin typeface="Calibri"/>
                <a:cs typeface="Calibri"/>
                <a:hlinkClick r:id="rId5"/>
              </a:rPr>
              <a:t>Datatypes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115060" marR="5080">
              <a:lnSpc>
                <a:spcPts val="5220"/>
              </a:lnSpc>
              <a:spcBef>
                <a:spcPts val="270"/>
              </a:spcBef>
            </a:pPr>
            <a:r>
              <a:rPr dirty="0"/>
              <a:t>Overview</a:t>
            </a:r>
            <a:r>
              <a:rPr spc="-45" dirty="0"/>
              <a:t> </a:t>
            </a:r>
            <a:r>
              <a:rPr dirty="0"/>
              <a:t>of</a:t>
            </a:r>
            <a:r>
              <a:rPr spc="-35" dirty="0"/>
              <a:t> </a:t>
            </a:r>
            <a:r>
              <a:rPr spc="-10" dirty="0"/>
              <a:t>Character Datatypes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82875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2682875" algn="l"/>
                <a:tab pos="2683510" algn="l"/>
              </a:tabLst>
            </a:pPr>
            <a:r>
              <a:rPr sz="2000" dirty="0"/>
              <a:t>The</a:t>
            </a:r>
            <a:r>
              <a:rPr sz="2000" spc="-65" dirty="0"/>
              <a:t> </a:t>
            </a:r>
            <a:r>
              <a:rPr sz="2000" dirty="0"/>
              <a:t>character</a:t>
            </a:r>
            <a:r>
              <a:rPr sz="2000" spc="-45" dirty="0"/>
              <a:t> </a:t>
            </a:r>
            <a:r>
              <a:rPr sz="2000" dirty="0"/>
              <a:t>datatypes</a:t>
            </a:r>
            <a:r>
              <a:rPr sz="2000" spc="-50" dirty="0"/>
              <a:t> </a:t>
            </a:r>
            <a:r>
              <a:rPr sz="2000" dirty="0"/>
              <a:t>store</a:t>
            </a:r>
            <a:r>
              <a:rPr sz="2000" spc="-40" dirty="0"/>
              <a:t> </a:t>
            </a:r>
            <a:r>
              <a:rPr sz="2000" dirty="0"/>
              <a:t>character</a:t>
            </a:r>
            <a:r>
              <a:rPr sz="2000" spc="-50" dirty="0"/>
              <a:t> </a:t>
            </a:r>
            <a:r>
              <a:rPr sz="2000" dirty="0"/>
              <a:t>(alphanumeric)</a:t>
            </a:r>
            <a:r>
              <a:rPr sz="2000" spc="-45" dirty="0"/>
              <a:t> </a:t>
            </a:r>
            <a:r>
              <a:rPr sz="2000" dirty="0"/>
              <a:t>data</a:t>
            </a:r>
            <a:r>
              <a:rPr sz="2000" spc="-50" dirty="0"/>
              <a:t> </a:t>
            </a:r>
            <a:r>
              <a:rPr sz="2000" dirty="0"/>
              <a:t>in</a:t>
            </a:r>
            <a:r>
              <a:rPr sz="2000" spc="-50" dirty="0"/>
              <a:t> </a:t>
            </a:r>
            <a:r>
              <a:rPr sz="2000" dirty="0"/>
              <a:t>strings,</a:t>
            </a:r>
            <a:r>
              <a:rPr sz="2000" spc="-40" dirty="0"/>
              <a:t> </a:t>
            </a:r>
            <a:r>
              <a:rPr sz="2000" spc="-20" dirty="0"/>
              <a:t>with </a:t>
            </a:r>
            <a:r>
              <a:rPr sz="2000" dirty="0"/>
              <a:t>byte</a:t>
            </a:r>
            <a:r>
              <a:rPr sz="2000" spc="-45" dirty="0"/>
              <a:t> </a:t>
            </a:r>
            <a:r>
              <a:rPr sz="2000" dirty="0"/>
              <a:t>values</a:t>
            </a:r>
            <a:r>
              <a:rPr sz="2000" spc="-40" dirty="0"/>
              <a:t> </a:t>
            </a:r>
            <a:r>
              <a:rPr sz="2000" dirty="0"/>
              <a:t>corresponding</a:t>
            </a:r>
            <a:r>
              <a:rPr sz="2000" spc="-60" dirty="0"/>
              <a:t> </a:t>
            </a:r>
            <a:r>
              <a:rPr sz="2000" dirty="0"/>
              <a:t>to</a:t>
            </a:r>
            <a:r>
              <a:rPr sz="2000" spc="-35" dirty="0"/>
              <a:t> </a:t>
            </a:r>
            <a:r>
              <a:rPr sz="2000" dirty="0"/>
              <a:t>the</a:t>
            </a:r>
            <a:r>
              <a:rPr sz="2000" spc="-45" dirty="0"/>
              <a:t> </a:t>
            </a:r>
            <a:r>
              <a:rPr sz="2000" dirty="0"/>
              <a:t>character</a:t>
            </a:r>
            <a:r>
              <a:rPr sz="2000" spc="-30" dirty="0"/>
              <a:t> </a:t>
            </a:r>
            <a:r>
              <a:rPr sz="2000" dirty="0"/>
              <a:t>encoding</a:t>
            </a:r>
            <a:r>
              <a:rPr sz="2000" spc="-60" dirty="0"/>
              <a:t> </a:t>
            </a:r>
            <a:r>
              <a:rPr sz="2000" dirty="0"/>
              <a:t>scheme,</a:t>
            </a:r>
            <a:r>
              <a:rPr sz="2000" spc="-25" dirty="0"/>
              <a:t> </a:t>
            </a:r>
            <a:r>
              <a:rPr sz="2000" dirty="0"/>
              <a:t>generally</a:t>
            </a:r>
            <a:r>
              <a:rPr sz="2000" spc="-45" dirty="0"/>
              <a:t> </a:t>
            </a:r>
            <a:r>
              <a:rPr sz="2000" dirty="0"/>
              <a:t>called</a:t>
            </a:r>
            <a:r>
              <a:rPr sz="2000" spc="-30" dirty="0"/>
              <a:t> </a:t>
            </a:r>
            <a:r>
              <a:rPr sz="2000" spc="-50" dirty="0"/>
              <a:t>a </a:t>
            </a:r>
            <a:r>
              <a:rPr sz="2000" dirty="0"/>
              <a:t>character</a:t>
            </a:r>
            <a:r>
              <a:rPr sz="2000" spc="-40" dirty="0"/>
              <a:t> </a:t>
            </a:r>
            <a:r>
              <a:rPr sz="2000" dirty="0"/>
              <a:t>set</a:t>
            </a:r>
            <a:r>
              <a:rPr sz="2000" spc="-20" dirty="0"/>
              <a:t> </a:t>
            </a:r>
            <a:r>
              <a:rPr sz="2000" dirty="0"/>
              <a:t>or</a:t>
            </a:r>
            <a:r>
              <a:rPr sz="2000" spc="-45" dirty="0"/>
              <a:t> </a:t>
            </a:r>
            <a:r>
              <a:rPr sz="2000" dirty="0"/>
              <a:t>code</a:t>
            </a:r>
            <a:r>
              <a:rPr sz="2000" spc="-35" dirty="0"/>
              <a:t> </a:t>
            </a:r>
            <a:r>
              <a:rPr sz="2000" spc="-10" dirty="0"/>
              <a:t>page.</a:t>
            </a:r>
            <a:endParaRPr sz="2000"/>
          </a:p>
          <a:p>
            <a:pPr marL="2682875" marR="5080" indent="-320040">
              <a:lnSpc>
                <a:spcPct val="111000"/>
              </a:lnSpc>
              <a:spcBef>
                <a:spcPts val="900"/>
              </a:spcBef>
              <a:buFont typeface="Corbel"/>
              <a:buChar char="–"/>
              <a:tabLst>
                <a:tab pos="2682875" algn="l"/>
                <a:tab pos="2683510" algn="l"/>
              </a:tabLst>
            </a:pPr>
            <a:r>
              <a:rPr sz="2000" dirty="0"/>
              <a:t>The</a:t>
            </a:r>
            <a:r>
              <a:rPr sz="2000" spc="-50" dirty="0"/>
              <a:t> </a:t>
            </a:r>
            <a:r>
              <a:rPr sz="2000" dirty="0"/>
              <a:t>database's</a:t>
            </a:r>
            <a:r>
              <a:rPr sz="2000" spc="-30" dirty="0"/>
              <a:t> </a:t>
            </a:r>
            <a:r>
              <a:rPr sz="2000" dirty="0"/>
              <a:t>character</a:t>
            </a:r>
            <a:r>
              <a:rPr sz="2000" spc="-25" dirty="0"/>
              <a:t> </a:t>
            </a:r>
            <a:r>
              <a:rPr sz="2000" dirty="0"/>
              <a:t>set</a:t>
            </a:r>
            <a:r>
              <a:rPr sz="2000" spc="-35" dirty="0"/>
              <a:t> </a:t>
            </a:r>
            <a:r>
              <a:rPr sz="2000" dirty="0"/>
              <a:t>is</a:t>
            </a:r>
            <a:r>
              <a:rPr sz="2000" spc="-20" dirty="0"/>
              <a:t> </a:t>
            </a:r>
            <a:r>
              <a:rPr sz="2000" dirty="0"/>
              <a:t>established</a:t>
            </a:r>
            <a:r>
              <a:rPr sz="2000" spc="-10" dirty="0"/>
              <a:t> </a:t>
            </a:r>
            <a:r>
              <a:rPr sz="2000" dirty="0"/>
              <a:t>when</a:t>
            </a:r>
            <a:r>
              <a:rPr sz="2000" spc="-50" dirty="0"/>
              <a:t> </a:t>
            </a:r>
            <a:r>
              <a:rPr sz="2000" dirty="0"/>
              <a:t>you</a:t>
            </a:r>
            <a:r>
              <a:rPr sz="2000" spc="-50" dirty="0"/>
              <a:t> </a:t>
            </a:r>
            <a:r>
              <a:rPr sz="2000" dirty="0"/>
              <a:t>create</a:t>
            </a:r>
            <a:r>
              <a:rPr sz="2000" spc="-25" dirty="0"/>
              <a:t> </a:t>
            </a:r>
            <a:r>
              <a:rPr sz="2000" dirty="0"/>
              <a:t>the</a:t>
            </a:r>
            <a:r>
              <a:rPr sz="2000" spc="-30" dirty="0"/>
              <a:t> </a:t>
            </a:r>
            <a:r>
              <a:rPr sz="2000" spc="-10" dirty="0"/>
              <a:t>database. </a:t>
            </a:r>
            <a:r>
              <a:rPr sz="2000" dirty="0"/>
              <a:t>Examples</a:t>
            </a:r>
            <a:r>
              <a:rPr sz="2000" spc="-50" dirty="0"/>
              <a:t> </a:t>
            </a:r>
            <a:r>
              <a:rPr sz="2000" dirty="0"/>
              <a:t>of</a:t>
            </a:r>
            <a:r>
              <a:rPr sz="2000" spc="-35" dirty="0"/>
              <a:t> </a:t>
            </a:r>
            <a:r>
              <a:rPr sz="2000" dirty="0"/>
              <a:t>character</a:t>
            </a:r>
            <a:r>
              <a:rPr sz="2000" spc="-25" dirty="0"/>
              <a:t> </a:t>
            </a:r>
            <a:r>
              <a:rPr sz="2000" dirty="0"/>
              <a:t>sets</a:t>
            </a:r>
            <a:r>
              <a:rPr sz="2000" spc="-10" dirty="0"/>
              <a:t> </a:t>
            </a:r>
            <a:r>
              <a:rPr sz="2000" dirty="0"/>
              <a:t>are</a:t>
            </a:r>
            <a:r>
              <a:rPr sz="2000" spc="-30" dirty="0"/>
              <a:t> </a:t>
            </a:r>
            <a:r>
              <a:rPr sz="2000" dirty="0"/>
              <a:t>7-bit</a:t>
            </a:r>
            <a:r>
              <a:rPr sz="2000" spc="-40" dirty="0"/>
              <a:t> </a:t>
            </a:r>
            <a:r>
              <a:rPr sz="2000" dirty="0"/>
              <a:t>ASCII</a:t>
            </a:r>
            <a:r>
              <a:rPr sz="2000" spc="-45" dirty="0"/>
              <a:t> </a:t>
            </a:r>
            <a:r>
              <a:rPr sz="2000" dirty="0"/>
              <a:t>(American</a:t>
            </a:r>
            <a:r>
              <a:rPr sz="2000" spc="-25" dirty="0"/>
              <a:t> </a:t>
            </a:r>
            <a:r>
              <a:rPr sz="2000" dirty="0"/>
              <a:t>Standard</a:t>
            </a:r>
            <a:r>
              <a:rPr sz="2000" spc="-45" dirty="0"/>
              <a:t> </a:t>
            </a:r>
            <a:r>
              <a:rPr sz="2000" dirty="0"/>
              <a:t>Code</a:t>
            </a:r>
            <a:r>
              <a:rPr sz="2000" spc="-35" dirty="0"/>
              <a:t> </a:t>
            </a:r>
            <a:r>
              <a:rPr sz="2000" spc="-25" dirty="0"/>
              <a:t>for </a:t>
            </a:r>
            <a:r>
              <a:rPr sz="2000" dirty="0"/>
              <a:t>Information</a:t>
            </a:r>
            <a:r>
              <a:rPr sz="2000" spc="-45" dirty="0"/>
              <a:t> </a:t>
            </a:r>
            <a:r>
              <a:rPr sz="2000" dirty="0"/>
              <a:t>Interchange),</a:t>
            </a:r>
            <a:r>
              <a:rPr sz="2000" spc="-55" dirty="0"/>
              <a:t> </a:t>
            </a:r>
            <a:r>
              <a:rPr sz="2000" dirty="0"/>
              <a:t>EBCDIC</a:t>
            </a:r>
            <a:r>
              <a:rPr sz="2000" spc="-80" dirty="0"/>
              <a:t> </a:t>
            </a:r>
            <a:r>
              <a:rPr sz="2000" dirty="0"/>
              <a:t>(Extended</a:t>
            </a:r>
            <a:r>
              <a:rPr sz="2000" spc="-40" dirty="0"/>
              <a:t> </a:t>
            </a:r>
            <a:r>
              <a:rPr sz="2000" dirty="0"/>
              <a:t>Binary</a:t>
            </a:r>
            <a:r>
              <a:rPr sz="2000" spc="-45" dirty="0"/>
              <a:t> </a:t>
            </a:r>
            <a:r>
              <a:rPr sz="2000" dirty="0"/>
              <a:t>Coded</a:t>
            </a:r>
            <a:r>
              <a:rPr sz="2000" spc="-55" dirty="0"/>
              <a:t> </a:t>
            </a:r>
            <a:r>
              <a:rPr sz="2000" dirty="0"/>
              <a:t>Decimal</a:t>
            </a:r>
            <a:r>
              <a:rPr sz="2000" spc="-30" dirty="0"/>
              <a:t> </a:t>
            </a:r>
            <a:r>
              <a:rPr sz="2000" spc="-10" dirty="0"/>
              <a:t>Interchange </a:t>
            </a:r>
            <a:r>
              <a:rPr sz="2000" dirty="0"/>
              <a:t>Code),</a:t>
            </a:r>
            <a:r>
              <a:rPr sz="2000" spc="-45" dirty="0"/>
              <a:t> </a:t>
            </a:r>
            <a:r>
              <a:rPr sz="2000" dirty="0"/>
              <a:t>Code</a:t>
            </a:r>
            <a:r>
              <a:rPr sz="2000" spc="-35" dirty="0"/>
              <a:t> </a:t>
            </a:r>
            <a:r>
              <a:rPr sz="2000" dirty="0"/>
              <a:t>Page</a:t>
            </a:r>
            <a:r>
              <a:rPr sz="2000" spc="-15" dirty="0"/>
              <a:t> </a:t>
            </a:r>
            <a:r>
              <a:rPr sz="2000" dirty="0"/>
              <a:t>500,</a:t>
            </a:r>
            <a:r>
              <a:rPr sz="2000" spc="-40" dirty="0"/>
              <a:t> </a:t>
            </a:r>
            <a:r>
              <a:rPr sz="2000" dirty="0"/>
              <a:t>Japan</a:t>
            </a:r>
            <a:r>
              <a:rPr sz="2000" spc="-15" dirty="0"/>
              <a:t> </a:t>
            </a:r>
            <a:r>
              <a:rPr sz="2000" dirty="0"/>
              <a:t>Extended</a:t>
            </a:r>
            <a:r>
              <a:rPr sz="2000" spc="-15" dirty="0"/>
              <a:t> </a:t>
            </a:r>
            <a:r>
              <a:rPr sz="2000" dirty="0"/>
              <a:t>UNIX,</a:t>
            </a:r>
            <a:r>
              <a:rPr sz="2000" spc="-35" dirty="0"/>
              <a:t> </a:t>
            </a:r>
            <a:r>
              <a:rPr sz="2000" dirty="0"/>
              <a:t>and</a:t>
            </a:r>
            <a:r>
              <a:rPr sz="2000" spc="-15" dirty="0"/>
              <a:t> </a:t>
            </a:r>
            <a:r>
              <a:rPr sz="2000" dirty="0"/>
              <a:t>Unicode</a:t>
            </a:r>
            <a:r>
              <a:rPr sz="2000" spc="-40" dirty="0"/>
              <a:t> </a:t>
            </a:r>
            <a:r>
              <a:rPr sz="2000" spc="-10" dirty="0"/>
              <a:t>UTF-</a:t>
            </a:r>
            <a:r>
              <a:rPr sz="2000" dirty="0"/>
              <a:t>8.</a:t>
            </a:r>
            <a:r>
              <a:rPr sz="2000" spc="-5" dirty="0"/>
              <a:t> </a:t>
            </a:r>
            <a:r>
              <a:rPr sz="2000" spc="-10" dirty="0"/>
              <a:t>Oracle </a:t>
            </a:r>
            <a:r>
              <a:rPr sz="2000" dirty="0"/>
              <a:t>supports</a:t>
            </a:r>
            <a:r>
              <a:rPr sz="2000" spc="-50" dirty="0"/>
              <a:t> </a:t>
            </a:r>
            <a:r>
              <a:rPr sz="2000" dirty="0"/>
              <a:t>both</a:t>
            </a:r>
            <a:r>
              <a:rPr sz="2000" spc="-25" dirty="0"/>
              <a:t> </a:t>
            </a:r>
            <a:r>
              <a:rPr sz="2000" spc="-10" dirty="0"/>
              <a:t>single-</a:t>
            </a:r>
            <a:r>
              <a:rPr sz="2000" dirty="0"/>
              <a:t>byte</a:t>
            </a:r>
            <a:r>
              <a:rPr sz="2000" spc="-35" dirty="0"/>
              <a:t> </a:t>
            </a:r>
            <a:r>
              <a:rPr sz="2000" dirty="0"/>
              <a:t>and</a:t>
            </a:r>
            <a:r>
              <a:rPr sz="2000" spc="-25" dirty="0"/>
              <a:t> </a:t>
            </a:r>
            <a:r>
              <a:rPr sz="2000" dirty="0"/>
              <a:t>multibyte</a:t>
            </a:r>
            <a:r>
              <a:rPr sz="2000" spc="-15" dirty="0"/>
              <a:t> </a:t>
            </a:r>
            <a:r>
              <a:rPr sz="2000" dirty="0"/>
              <a:t>encoding</a:t>
            </a:r>
            <a:r>
              <a:rPr sz="2000" spc="-55" dirty="0"/>
              <a:t> </a:t>
            </a:r>
            <a:r>
              <a:rPr sz="2000" spc="-10" dirty="0"/>
              <a:t>schemes.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425323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CHAR</a:t>
            </a:r>
            <a:r>
              <a:rPr spc="-40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547735" cy="2942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11303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fixed-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strings.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When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a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column,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must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specify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string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(in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characters)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between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1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2000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bytes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width.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default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1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byte.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then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guarantees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that:</a:t>
            </a:r>
            <a:endParaRPr sz="2000">
              <a:latin typeface="Calibri"/>
              <a:cs typeface="Calibri"/>
            </a:endParaRPr>
          </a:p>
          <a:p>
            <a:pPr marL="652780" marR="5080" lvl="1" indent="-320675">
              <a:lnSpc>
                <a:spcPct val="111100"/>
              </a:lnSpc>
              <a:spcBef>
                <a:spcPts val="919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When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insert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update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8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row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table,</a:t>
            </a:r>
            <a:r>
              <a:rPr sz="18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CHAR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800" spc="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has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fixed</a:t>
            </a:r>
            <a:r>
              <a:rPr sz="18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length.</a:t>
            </a:r>
            <a:endParaRPr sz="18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113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If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give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shorter value,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then the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blank-padded</a:t>
            </a:r>
            <a:r>
              <a:rPr sz="1800" spc="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fixed</a:t>
            </a:r>
            <a:r>
              <a:rPr sz="1800" spc="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length.</a:t>
            </a:r>
            <a:endParaRPr sz="18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1140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If</a:t>
            </a:r>
            <a:r>
              <a:rPr sz="18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too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large,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returns</a:t>
            </a:r>
            <a:r>
              <a:rPr sz="18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error.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115060">
              <a:lnSpc>
                <a:spcPts val="5250"/>
              </a:lnSpc>
              <a:spcBef>
                <a:spcPts val="105"/>
              </a:spcBef>
            </a:pPr>
            <a:r>
              <a:rPr spc="-40" dirty="0"/>
              <a:t>VARCHAR2</a:t>
            </a:r>
            <a:r>
              <a:rPr spc="-150" dirty="0"/>
              <a:t> </a:t>
            </a:r>
            <a:r>
              <a:rPr dirty="0"/>
              <a:t>and</a:t>
            </a:r>
            <a:r>
              <a:rPr spc="-130" dirty="0"/>
              <a:t> </a:t>
            </a:r>
            <a:r>
              <a:rPr spc="-60" dirty="0"/>
              <a:t>VARCHAR</a:t>
            </a:r>
          </a:p>
          <a:p>
            <a:pPr marL="1115060">
              <a:lnSpc>
                <a:spcPts val="5250"/>
              </a:lnSpc>
            </a:pP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50718"/>
            <a:ext cx="8569325" cy="346837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32740" marR="5080" indent="-320040">
              <a:lnSpc>
                <a:spcPct val="101099"/>
              </a:lnSpc>
              <a:spcBef>
                <a:spcPts val="7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variable-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 character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strings.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When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create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a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table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column,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specify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string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(in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bytes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or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characters)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between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1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4000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bytes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column.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each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row,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each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variable-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field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unless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a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exceeds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column's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length,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which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case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Oracle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returns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error.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Using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VARCHAR2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</a:t>
            </a:r>
            <a:r>
              <a:rPr sz="19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saves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on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space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used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table.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1450">
              <a:latin typeface="Calibri"/>
              <a:cs typeface="Calibri"/>
            </a:endParaRPr>
          </a:p>
          <a:p>
            <a:pPr marL="332740" marR="248920" indent="-320040">
              <a:lnSpc>
                <a:spcPct val="101099"/>
              </a:lnSpc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example,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assume</a:t>
            </a:r>
            <a:r>
              <a:rPr sz="19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you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declare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maximum</a:t>
            </a:r>
            <a:r>
              <a:rPr sz="19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size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19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50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characters.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single-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byte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 character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set,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if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10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characters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given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for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1900" spc="-2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value</a:t>
            </a:r>
            <a:r>
              <a:rPr sz="19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a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particular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row,</a:t>
            </a:r>
            <a:r>
              <a:rPr sz="19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column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row's</a:t>
            </a:r>
            <a:r>
              <a:rPr sz="19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row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piece stores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10</a:t>
            </a:r>
            <a:r>
              <a:rPr sz="19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10" dirty="0">
                <a:solidFill>
                  <a:srgbClr val="464A56"/>
                </a:solidFill>
                <a:latin typeface="Calibri"/>
                <a:cs typeface="Calibri"/>
              </a:rPr>
              <a:t>characters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(10</a:t>
            </a:r>
            <a:r>
              <a:rPr sz="19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bytes),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dirty="0">
                <a:solidFill>
                  <a:srgbClr val="464A56"/>
                </a:solidFill>
                <a:latin typeface="Calibri"/>
                <a:cs typeface="Calibri"/>
              </a:rPr>
              <a:t>not</a:t>
            </a:r>
            <a:r>
              <a:rPr sz="19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900" spc="-25" dirty="0">
                <a:solidFill>
                  <a:srgbClr val="464A56"/>
                </a:solidFill>
                <a:latin typeface="Calibri"/>
                <a:cs typeface="Calibri"/>
              </a:rPr>
              <a:t>50.</a:t>
            </a:r>
            <a:endParaRPr sz="1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540131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45" dirty="0"/>
              <a:t>VARCHAR</a:t>
            </a:r>
            <a:r>
              <a:rPr spc="-260" dirty="0"/>
              <a:t> </a:t>
            </a:r>
            <a:r>
              <a:rPr spc="-10" dirty="0"/>
              <a:t>Datatype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359140" cy="1040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tabLst>
                <a:tab pos="332105" algn="l"/>
              </a:tabLst>
            </a:pPr>
            <a:r>
              <a:rPr sz="2000" spc="-50" dirty="0">
                <a:solidFill>
                  <a:srgbClr val="464A56"/>
                </a:solidFill>
                <a:latin typeface="Corbel"/>
                <a:cs typeface="Corbel"/>
              </a:rPr>
              <a:t>–</a:t>
            </a:r>
            <a:r>
              <a:rPr sz="2000" dirty="0">
                <a:solidFill>
                  <a:srgbClr val="464A56"/>
                </a:solidFill>
                <a:latin typeface="Corbel"/>
                <a:cs typeface="Corbel"/>
              </a:rPr>
              <a:t>	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VARCHAR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synonymous</a:t>
            </a:r>
            <a:r>
              <a:rPr sz="2000" spc="-5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with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datatype.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9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avoid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possible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changes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in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behavior,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always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use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VARCHAR2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store variable-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strings.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12694" y="585927"/>
            <a:ext cx="7033895" cy="13601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ts val="5250"/>
              </a:lnSpc>
              <a:spcBef>
                <a:spcPts val="105"/>
              </a:spcBef>
            </a:pPr>
            <a:r>
              <a:rPr dirty="0"/>
              <a:t>NCHAR</a:t>
            </a:r>
            <a:r>
              <a:rPr spc="-55" dirty="0"/>
              <a:t> </a:t>
            </a:r>
            <a:r>
              <a:rPr dirty="0"/>
              <a:t>and</a:t>
            </a:r>
            <a:r>
              <a:rPr spc="-20" dirty="0"/>
              <a:t> </a:t>
            </a:r>
            <a:r>
              <a:rPr spc="-50" dirty="0"/>
              <a:t>NVARCHAR2</a:t>
            </a:r>
          </a:p>
          <a:p>
            <a:pPr marL="12700">
              <a:lnSpc>
                <a:spcPts val="5250"/>
              </a:lnSpc>
            </a:pPr>
            <a:r>
              <a:rPr spc="-10" dirty="0"/>
              <a:t>Datatypes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12694" y="2439136"/>
            <a:ext cx="8554085" cy="2975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 marR="5080" indent="-320040">
              <a:lnSpc>
                <a:spcPct val="111000"/>
              </a:lnSpc>
              <a:spcBef>
                <a:spcPts val="100"/>
              </a:spcBef>
              <a:buFont typeface="Corbel"/>
              <a:buChar char="–"/>
              <a:tabLst>
                <a:tab pos="332105" algn="l"/>
                <a:tab pos="332740" algn="l"/>
              </a:tabLst>
            </a:pP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NCHAR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NVARCHAR2</a:t>
            </a:r>
            <a:r>
              <a:rPr sz="2000" spc="-6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Unicode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store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Unicode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character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data.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set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of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NCHAR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NVARCHAR2</a:t>
            </a:r>
            <a:r>
              <a:rPr sz="20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datatypes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can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only</a:t>
            </a:r>
            <a:r>
              <a:rPr sz="2000" spc="-4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be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either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AL16UTF16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or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UTF8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is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specified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at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database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creation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time</a:t>
            </a:r>
            <a:r>
              <a:rPr sz="2000" spc="-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as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national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set.</a:t>
            </a:r>
            <a:r>
              <a:rPr sz="2000" spc="-1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AL16UTF16</a:t>
            </a:r>
            <a:r>
              <a:rPr sz="20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and</a:t>
            </a:r>
            <a:r>
              <a:rPr sz="2000" spc="-2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UTF8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are</a:t>
            </a:r>
            <a:r>
              <a:rPr sz="20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both</a:t>
            </a:r>
            <a:r>
              <a:rPr sz="20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464A56"/>
                </a:solidFill>
                <a:latin typeface="Calibri"/>
                <a:cs typeface="Calibri"/>
              </a:rPr>
              <a:t>Unicode</a:t>
            </a:r>
            <a:r>
              <a:rPr sz="20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464A56"/>
                </a:solidFill>
                <a:latin typeface="Calibri"/>
                <a:cs typeface="Calibri"/>
              </a:rPr>
              <a:t>encoding.</a:t>
            </a: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464A56"/>
              </a:buClr>
              <a:buFont typeface="Corbel"/>
              <a:buChar char="–"/>
            </a:pPr>
            <a:endParaRPr sz="20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464A56"/>
              </a:buClr>
              <a:buFont typeface="Corbel"/>
              <a:buChar char="–"/>
            </a:pPr>
            <a:endParaRPr sz="1650">
              <a:latin typeface="Calibri"/>
              <a:cs typeface="Calibri"/>
            </a:endParaRPr>
          </a:p>
          <a:p>
            <a:pPr marL="652780" marR="433070" lvl="1" indent="-320675">
              <a:lnSpc>
                <a:spcPct val="111100"/>
              </a:lnSpc>
              <a:spcBef>
                <a:spcPts val="5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NCHAR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fixed-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strings</a:t>
            </a:r>
            <a:r>
              <a:rPr sz="18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that</a:t>
            </a:r>
            <a:r>
              <a:rPr sz="1800" spc="-3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correspond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to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25" dirty="0">
                <a:solidFill>
                  <a:srgbClr val="464A56"/>
                </a:solidFill>
                <a:latin typeface="Calibri"/>
                <a:cs typeface="Calibri"/>
              </a:rPr>
              <a:t>the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national</a:t>
            </a:r>
            <a:r>
              <a:rPr sz="1800" spc="-7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20" dirty="0">
                <a:solidFill>
                  <a:srgbClr val="464A56"/>
                </a:solidFill>
                <a:latin typeface="Calibri"/>
                <a:cs typeface="Calibri"/>
              </a:rPr>
              <a:t>set.</a:t>
            </a:r>
            <a:endParaRPr sz="1800">
              <a:latin typeface="Calibri"/>
              <a:cs typeface="Calibri"/>
            </a:endParaRPr>
          </a:p>
          <a:p>
            <a:pPr marL="652780" lvl="1" indent="-320675">
              <a:lnSpc>
                <a:spcPct val="100000"/>
              </a:lnSpc>
              <a:spcBef>
                <a:spcPts val="1125"/>
              </a:spcBef>
              <a:buFont typeface="Wingdings"/>
              <a:buChar char=""/>
              <a:tabLst>
                <a:tab pos="652780" algn="l"/>
                <a:tab pos="653415" algn="l"/>
              </a:tabLst>
            </a:pP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The</a:t>
            </a:r>
            <a:r>
              <a:rPr sz="1800" spc="-7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NVARCHAR2</a:t>
            </a:r>
            <a:r>
              <a:rPr sz="1800" spc="-45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datatype</a:t>
            </a:r>
            <a:r>
              <a:rPr sz="18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stores</a:t>
            </a:r>
            <a:r>
              <a:rPr sz="1800" spc="-6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variable</a:t>
            </a:r>
            <a:r>
              <a:rPr sz="18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length</a:t>
            </a:r>
            <a:r>
              <a:rPr sz="1800" spc="-5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dirty="0">
                <a:solidFill>
                  <a:srgbClr val="464A56"/>
                </a:solidFill>
                <a:latin typeface="Calibri"/>
                <a:cs typeface="Calibri"/>
              </a:rPr>
              <a:t>character</a:t>
            </a:r>
            <a:r>
              <a:rPr sz="1800" spc="-30" dirty="0">
                <a:solidFill>
                  <a:srgbClr val="464A56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464A56"/>
                </a:solidFill>
                <a:latin typeface="Calibri"/>
                <a:cs typeface="Calibri"/>
              </a:rPr>
              <a:t>strings.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85C4D2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2102</Words>
  <Application>Microsoft Office PowerPoint</Application>
  <PresentationFormat>Panorámica</PresentationFormat>
  <Paragraphs>180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7" baseType="lpstr">
      <vt:lpstr>Calibri</vt:lpstr>
      <vt:lpstr>Wingdings</vt:lpstr>
      <vt:lpstr>Corbel</vt:lpstr>
      <vt:lpstr>Century</vt:lpstr>
      <vt:lpstr>Times New Roman</vt:lpstr>
      <vt:lpstr>Gabriola</vt:lpstr>
      <vt:lpstr>Office Theme</vt:lpstr>
      <vt:lpstr>Oracle for Beginners</vt:lpstr>
      <vt:lpstr>What is Oracle</vt:lpstr>
      <vt:lpstr>Different editions of Oracle database</vt:lpstr>
      <vt:lpstr>Introduction to Oracle Datatypes</vt:lpstr>
      <vt:lpstr>Overview of Character Datatypes</vt:lpstr>
      <vt:lpstr>CHAR Datatype</vt:lpstr>
      <vt:lpstr>VARCHAR2 and VARCHAR Datatypes</vt:lpstr>
      <vt:lpstr>VARCHAR Datatype</vt:lpstr>
      <vt:lpstr>NCHAR and NVARCHAR2 Datatypes</vt:lpstr>
      <vt:lpstr>Contd.</vt:lpstr>
      <vt:lpstr>LOB Character Datatypes</vt:lpstr>
      <vt:lpstr>LONG Datatype</vt:lpstr>
      <vt:lpstr>Overview of Numeric Datatypes</vt:lpstr>
      <vt:lpstr>NUMBER Datatype</vt:lpstr>
      <vt:lpstr>Floating-Point Numbers</vt:lpstr>
      <vt:lpstr>Contd</vt:lpstr>
      <vt:lpstr>Overview of DATE Datatype</vt:lpstr>
      <vt:lpstr>Time Zones</vt:lpstr>
      <vt:lpstr>Overview of LOB Datatypes</vt:lpstr>
      <vt:lpstr>Contd</vt:lpstr>
      <vt:lpstr>BLOB Datatype</vt:lpstr>
      <vt:lpstr>CLOB and NCLOB Datatypes</vt:lpstr>
      <vt:lpstr>BFILE Datatype</vt:lpstr>
      <vt:lpstr>Oracle CREATE TABLE</vt:lpstr>
      <vt:lpstr>What is Primary key</vt:lpstr>
      <vt:lpstr>Oracle ALTER TABLE Statement</vt:lpstr>
      <vt:lpstr>How to drop column of a table</vt:lpstr>
      <vt:lpstr>How to rename column of a table</vt:lpstr>
      <vt:lpstr>How to rename table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Oracle for Beginners</dc:title>
  <cp:lastModifiedBy>USUARIO</cp:lastModifiedBy>
  <cp:revision>1</cp:revision>
  <dcterms:created xsi:type="dcterms:W3CDTF">2022-09-12T20:43:38Z</dcterms:created>
  <dcterms:modified xsi:type="dcterms:W3CDTF">2022-09-27T22:44:22Z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2017-08-08T00:00:00Z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2022-09-12T00:00:00Z</vt:filetime>
  </property>
</Properties>
</file>